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72" r:id="rId14"/>
    <p:sldId id="274" r:id="rId15"/>
    <p:sldId id="273" r:id="rId16"/>
    <p:sldId id="275" r:id="rId17"/>
    <p:sldId id="276" r:id="rId18"/>
    <p:sldId id="269" r:id="rId19"/>
    <p:sldId id="270" r:id="rId20"/>
    <p:sldId id="271" r:id="rId21"/>
    <p:sldId id="26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5" d="100"/>
          <a:sy n="65" d="100"/>
        </p:scale>
        <p:origin x="-1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AF2876-7986-4744-A544-608B49E0B48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5206203-0E55-43B3-A1AE-DB28E41D5CDD}"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F2876-7986-4744-A544-608B49E0B48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AF2876-7986-4744-A544-608B49E0B48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AF2876-7986-4744-A544-608B49E0B48A}" type="datetimeFigureOut">
              <a:rPr lang="en-US" smtClean="0"/>
              <a:t>5/23/2012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EAF2876-7986-4744-A544-608B49E0B48A}" type="datetimeFigureOut">
              <a:rPr lang="en-US" smtClean="0"/>
              <a:t>5/23/2012</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206203-0E55-43B3-A1AE-DB28E41D5CDD}"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AF2876-7986-4744-A544-608B49E0B48A}"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AF2876-7986-4744-A544-608B49E0B48A}" type="datetimeFigureOut">
              <a:rPr lang="en-US" smtClean="0"/>
              <a:t>5/23/2012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AF2876-7986-4744-A544-608B49E0B48A}" type="datetimeFigureOut">
              <a:rPr lang="en-US" smtClean="0"/>
              <a:t>5/23/2012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AF2876-7986-4744-A544-608B49E0B48A}" type="datetimeFigureOut">
              <a:rPr lang="en-US" smtClean="0"/>
              <a:t>5/23/2012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206203-0E55-43B3-A1AE-DB28E41D5CD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AF2876-7986-4744-A544-608B49E0B48A}" type="datetimeFigureOut">
              <a:rPr lang="en-US" smtClean="0"/>
              <a:t>5/23/2012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206203-0E55-43B3-A1AE-DB28E41D5CDD}"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AEAF2876-7986-4744-A544-608B49E0B48A}" type="datetimeFigureOut">
              <a:rPr lang="en-US" smtClean="0"/>
              <a:t>5/23/2012</a:t>
            </a:fld>
            <a:endParaRPr lang="en-US"/>
          </a:p>
        </p:txBody>
      </p:sp>
      <p:sp>
        <p:nvSpPr>
          <p:cNvPr id="7" name="Slide Number Placeholder 6"/>
          <p:cNvSpPr>
            <a:spLocks noGrp="1"/>
          </p:cNvSpPr>
          <p:nvPr>
            <p:ph type="sldNum" sz="quarter" idx="12"/>
          </p:nvPr>
        </p:nvSpPr>
        <p:spPr/>
        <p:txBody>
          <a:bodyPr/>
          <a:lstStyle/>
          <a:p>
            <a:fld id="{F5206203-0E55-43B3-A1AE-DB28E41D5CDD}"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AEAF2876-7986-4744-A544-608B49E0B48A}" type="datetimeFigureOut">
              <a:rPr lang="en-US" smtClean="0"/>
              <a:t>5/23/2012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5206203-0E55-43B3-A1AE-DB28E41D5CDD}"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805" y="4648200"/>
            <a:ext cx="6553200" cy="533400"/>
          </a:xfrm>
        </p:spPr>
        <p:txBody>
          <a:bodyPr>
            <a:normAutofit fontScale="70000" lnSpcReduction="20000"/>
          </a:bodyPr>
          <a:lstStyle/>
          <a:p>
            <a:r>
              <a:rPr lang="en-US" sz="2300" dirty="0" smtClean="0"/>
              <a:t>The Adult Learner in the digital age</a:t>
            </a:r>
          </a:p>
          <a:p>
            <a:r>
              <a:rPr lang="en-US" sz="2100" dirty="0" smtClean="0"/>
              <a:t>Elizabeth browning &amp; Peter </a:t>
            </a:r>
            <a:r>
              <a:rPr lang="en-US" sz="2100" dirty="0" err="1" smtClean="0"/>
              <a:t>callaghan</a:t>
            </a:r>
            <a:endParaRPr lang="en-US" sz="2100" dirty="0" smtClean="0"/>
          </a:p>
          <a:p>
            <a:endParaRPr lang="en-US" dirty="0"/>
          </a:p>
        </p:txBody>
      </p:sp>
      <p:sp>
        <p:nvSpPr>
          <p:cNvPr id="2" name="Title 1"/>
          <p:cNvSpPr>
            <a:spLocks noGrp="1"/>
          </p:cNvSpPr>
          <p:nvPr>
            <p:ph type="ctrTitle"/>
          </p:nvPr>
        </p:nvSpPr>
        <p:spPr/>
        <p:txBody>
          <a:bodyPr/>
          <a:lstStyle/>
          <a:p>
            <a:r>
              <a:rPr lang="en-US" dirty="0" smtClean="0"/>
              <a:t>Andragogy</a:t>
            </a:r>
            <a:endParaRPr lang="en-US" dirty="0"/>
          </a:p>
        </p:txBody>
      </p:sp>
    </p:spTree>
    <p:extLst>
      <p:ext uri="{BB962C8B-B14F-4D97-AF65-F5344CB8AC3E}">
        <p14:creationId xmlns:p14="http://schemas.microsoft.com/office/powerpoint/2010/main" val="2553670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5. Internal motivation</a:t>
            </a:r>
            <a:endParaRPr lang="en-CA" dirty="0"/>
          </a:p>
        </p:txBody>
      </p:sp>
      <p:sp>
        <p:nvSpPr>
          <p:cNvPr id="3" name="TextBox 2"/>
          <p:cNvSpPr txBox="1"/>
          <p:nvPr/>
        </p:nvSpPr>
        <p:spPr>
          <a:xfrm>
            <a:off x="304800" y="1720334"/>
            <a:ext cx="8458200" cy="369332"/>
          </a:xfrm>
          <a:prstGeom prst="rect">
            <a:avLst/>
          </a:prstGeom>
          <a:noFill/>
        </p:spPr>
        <p:txBody>
          <a:bodyPr wrap="square" rtlCol="0">
            <a:spAutoFit/>
          </a:bodyPr>
          <a:lstStyle/>
          <a:p>
            <a:pPr algn="ctr"/>
            <a:r>
              <a:rPr lang="en-CA" dirty="0" smtClean="0"/>
              <a:t>Adults are more internally motivated than externally (Chan, 2010)</a:t>
            </a:r>
            <a:endParaRPr lang="en-CA" dirty="0"/>
          </a:p>
        </p:txBody>
      </p:sp>
      <p:sp>
        <p:nvSpPr>
          <p:cNvPr id="4" name="TextBox 3"/>
          <p:cNvSpPr txBox="1"/>
          <p:nvPr/>
        </p:nvSpPr>
        <p:spPr>
          <a:xfrm>
            <a:off x="457200" y="2362200"/>
            <a:ext cx="8077200" cy="2585323"/>
          </a:xfrm>
          <a:prstGeom prst="rect">
            <a:avLst/>
          </a:prstGeom>
          <a:noFill/>
        </p:spPr>
        <p:txBody>
          <a:bodyPr wrap="square" rtlCol="0">
            <a:spAutoFit/>
          </a:bodyPr>
          <a:lstStyle/>
          <a:p>
            <a:r>
              <a:rPr lang="en-CA" dirty="0"/>
              <a:t>“Other experts, this time in the field of adult learning, argue that learning as adults is not motivated solely by the prospect of improved career prospects and earnings, but that some adults engage in adult learning for personal interest.” (Statistics Canada, 2008)</a:t>
            </a:r>
          </a:p>
          <a:p>
            <a:r>
              <a:rPr lang="en-CA" dirty="0"/>
              <a:t> </a:t>
            </a:r>
          </a:p>
          <a:p>
            <a:r>
              <a:rPr lang="en-CA" dirty="0"/>
              <a:t>“If you choose something you want to do, then you go with it with much more passion, much more drive”.  Sir Trevor McDonald (as cited in </a:t>
            </a:r>
            <a:r>
              <a:rPr lang="en-CA" dirty="0" err="1"/>
              <a:t>Heppell</a:t>
            </a:r>
            <a:r>
              <a:rPr lang="en-CA" dirty="0"/>
              <a:t>, 2009)</a:t>
            </a:r>
          </a:p>
          <a:p>
            <a:endParaRPr lang="en-CA" dirty="0"/>
          </a:p>
        </p:txBody>
      </p:sp>
    </p:spTree>
    <p:extLst>
      <p:ext uri="{BB962C8B-B14F-4D97-AF65-F5344CB8AC3E}">
        <p14:creationId xmlns:p14="http://schemas.microsoft.com/office/powerpoint/2010/main" val="416678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The need to know</a:t>
            </a:r>
            <a:endParaRPr lang="en-CA" dirty="0"/>
          </a:p>
        </p:txBody>
      </p:sp>
      <p:sp>
        <p:nvSpPr>
          <p:cNvPr id="3" name="TextBox 2"/>
          <p:cNvSpPr txBox="1"/>
          <p:nvPr/>
        </p:nvSpPr>
        <p:spPr>
          <a:xfrm>
            <a:off x="457200" y="1828800"/>
            <a:ext cx="8229600" cy="646331"/>
          </a:xfrm>
          <a:prstGeom prst="rect">
            <a:avLst/>
          </a:prstGeom>
          <a:noFill/>
        </p:spPr>
        <p:txBody>
          <a:bodyPr wrap="square" rtlCol="0">
            <a:spAutoFit/>
          </a:bodyPr>
          <a:lstStyle/>
          <a:p>
            <a:pPr algn="ctr"/>
            <a:r>
              <a:rPr lang="en-CA" dirty="0" smtClean="0"/>
              <a:t>Adults need to know the value of learning and why they need to learn (Chan, 2010)</a:t>
            </a:r>
            <a:endParaRPr lang="en-CA" dirty="0"/>
          </a:p>
        </p:txBody>
      </p:sp>
      <p:sp>
        <p:nvSpPr>
          <p:cNvPr id="4" name="TextBox 3"/>
          <p:cNvSpPr txBox="1"/>
          <p:nvPr/>
        </p:nvSpPr>
        <p:spPr>
          <a:xfrm>
            <a:off x="457200" y="2743200"/>
            <a:ext cx="8229600" cy="2308324"/>
          </a:xfrm>
          <a:prstGeom prst="rect">
            <a:avLst/>
          </a:prstGeom>
          <a:noFill/>
        </p:spPr>
        <p:txBody>
          <a:bodyPr wrap="square" rtlCol="0">
            <a:spAutoFit/>
          </a:bodyPr>
          <a:lstStyle/>
          <a:p>
            <a:r>
              <a:rPr lang="en-CA" dirty="0"/>
              <a:t>“One effective way of doing this is the role-play, where students can see in a nonthreatening situation how concepts apply to them” (Forest III &amp; Peterson, 2006)</a:t>
            </a:r>
          </a:p>
          <a:p>
            <a:r>
              <a:rPr lang="en-CA" dirty="0"/>
              <a:t> </a:t>
            </a:r>
          </a:p>
          <a:p>
            <a:r>
              <a:rPr lang="en-CA" dirty="0"/>
              <a:t>“When adults undertake learning something they deem valuable, they will invest a considerable amount of resources (e.g., time and energy).” (Taylor, &amp; </a:t>
            </a:r>
            <a:r>
              <a:rPr lang="en-CA" dirty="0" err="1"/>
              <a:t>Kroth</a:t>
            </a:r>
            <a:r>
              <a:rPr lang="en-CA" dirty="0"/>
              <a:t>, 2009)</a:t>
            </a:r>
          </a:p>
          <a:p>
            <a:endParaRPr lang="en-CA" dirty="0"/>
          </a:p>
        </p:txBody>
      </p:sp>
    </p:spTree>
    <p:extLst>
      <p:ext uri="{BB962C8B-B14F-4D97-AF65-F5344CB8AC3E}">
        <p14:creationId xmlns:p14="http://schemas.microsoft.com/office/powerpoint/2010/main" val="16057056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Questions</a:t>
            </a:r>
            <a:endParaRPr lang="en-CA" dirty="0"/>
          </a:p>
        </p:txBody>
      </p:sp>
      <p:sp>
        <p:nvSpPr>
          <p:cNvPr id="3" name="TextBox 2"/>
          <p:cNvSpPr txBox="1"/>
          <p:nvPr/>
        </p:nvSpPr>
        <p:spPr>
          <a:xfrm>
            <a:off x="533400" y="1981200"/>
            <a:ext cx="8077200" cy="4247317"/>
          </a:xfrm>
          <a:prstGeom prst="rect">
            <a:avLst/>
          </a:prstGeom>
          <a:noFill/>
        </p:spPr>
        <p:txBody>
          <a:bodyPr wrap="square" rtlCol="0">
            <a:spAutoFit/>
          </a:bodyPr>
          <a:lstStyle/>
          <a:p>
            <a:pPr marL="342900" indent="-342900">
              <a:buAutoNum type="arabicPeriod"/>
            </a:pPr>
            <a:r>
              <a:rPr lang="en-CA" dirty="0" smtClean="0"/>
              <a:t>Self-Concept</a:t>
            </a:r>
          </a:p>
          <a:p>
            <a:pPr marL="342900" indent="-342900">
              <a:buAutoNum type="arabicPeriod"/>
            </a:pPr>
            <a:endParaRPr lang="en-CA" dirty="0" smtClean="0"/>
          </a:p>
          <a:p>
            <a:pPr marL="800100" lvl="1" indent="-342900">
              <a:buAutoNum type="alphaLcPeriod"/>
            </a:pPr>
            <a:r>
              <a:rPr lang="en-CA" dirty="0" smtClean="0"/>
              <a:t>How can an instructor create a safe environment where learners can share ideas and experience?</a:t>
            </a:r>
          </a:p>
          <a:p>
            <a:pPr marL="800100" lvl="1" indent="-342900">
              <a:buAutoNum type="alphaLcPeriod"/>
            </a:pPr>
            <a:endParaRPr lang="en-CA" dirty="0" smtClean="0"/>
          </a:p>
          <a:p>
            <a:pPr marL="800100" lvl="1" indent="-342900">
              <a:buAutoNum type="alphaLcPeriod"/>
            </a:pPr>
            <a:r>
              <a:rPr lang="en-CA" dirty="0" smtClean="0"/>
              <a:t>How does asynchronous and </a:t>
            </a:r>
            <a:r>
              <a:rPr lang="en-CA" dirty="0" err="1" smtClean="0"/>
              <a:t>sychronous</a:t>
            </a:r>
            <a:r>
              <a:rPr lang="en-CA" dirty="0" smtClean="0"/>
              <a:t> course delivery contribute to or limit the application of this assumption in online learning?</a:t>
            </a:r>
          </a:p>
          <a:p>
            <a:pPr marL="800100" lvl="1" indent="-342900">
              <a:buAutoNum type="alphaLcPeriod"/>
            </a:pPr>
            <a:endParaRPr lang="en-CA" dirty="0" smtClean="0"/>
          </a:p>
          <a:p>
            <a:pPr marL="800100" lvl="1" indent="-342900">
              <a:buAutoNum type="alphaLcPeriod"/>
            </a:pPr>
            <a:r>
              <a:rPr lang="en-CA" dirty="0" smtClean="0"/>
              <a:t>A survey conducted by Robinson (1992) found that learners did not prefer to be self-directed in distance education and indicated a desire for clear instructions and precise information about grading which contradicts Knowles assumption(</a:t>
            </a:r>
            <a:r>
              <a:rPr lang="en-CA" dirty="0" err="1" smtClean="0"/>
              <a:t>Blondy</a:t>
            </a:r>
            <a:r>
              <a:rPr lang="en-CA" dirty="0" smtClean="0"/>
              <a:t>, 2007). </a:t>
            </a:r>
            <a:r>
              <a:rPr lang="en-CA" i="1" dirty="0" smtClean="0"/>
              <a:t>How does this contradiction inform your approach (as teacher or student) to online learning? </a:t>
            </a:r>
          </a:p>
        </p:txBody>
      </p:sp>
    </p:spTree>
    <p:extLst>
      <p:ext uri="{BB962C8B-B14F-4D97-AF65-F5344CB8AC3E}">
        <p14:creationId xmlns:p14="http://schemas.microsoft.com/office/powerpoint/2010/main" val="18989261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a:t>
            </a:r>
            <a:r>
              <a:rPr lang="en-CA" dirty="0" smtClean="0"/>
              <a:t>questions</a:t>
            </a:r>
            <a:endParaRPr lang="en-CA" dirty="0"/>
          </a:p>
        </p:txBody>
      </p:sp>
      <p:sp>
        <p:nvSpPr>
          <p:cNvPr id="3" name="TextBox 2"/>
          <p:cNvSpPr txBox="1"/>
          <p:nvPr/>
        </p:nvSpPr>
        <p:spPr>
          <a:xfrm>
            <a:off x="240890" y="1828800"/>
            <a:ext cx="8763000" cy="3785652"/>
          </a:xfrm>
          <a:prstGeom prst="rect">
            <a:avLst/>
          </a:prstGeom>
          <a:noFill/>
        </p:spPr>
        <p:txBody>
          <a:bodyPr wrap="square" rtlCol="0">
            <a:spAutoFit/>
          </a:bodyPr>
          <a:lstStyle/>
          <a:p>
            <a:r>
              <a:rPr lang="en-CA" sz="2000" dirty="0" smtClean="0"/>
              <a:t>2. Role </a:t>
            </a:r>
            <a:r>
              <a:rPr lang="en-CA" sz="2000" dirty="0"/>
              <a:t>of </a:t>
            </a:r>
            <a:r>
              <a:rPr lang="en-CA" sz="2000" dirty="0" smtClean="0"/>
              <a:t>Experience</a:t>
            </a:r>
          </a:p>
          <a:p>
            <a:endParaRPr lang="en-CA" sz="2000" dirty="0"/>
          </a:p>
          <a:p>
            <a:pPr marL="800100" lvl="1" indent="-342900">
              <a:buAutoNum type="alphaLcPeriod"/>
            </a:pPr>
            <a:r>
              <a:rPr lang="en-CA" sz="2000" dirty="0"/>
              <a:t>Experience can limit </a:t>
            </a:r>
            <a:r>
              <a:rPr lang="en-CA" sz="2000" dirty="0" smtClean="0"/>
              <a:t>learning </a:t>
            </a:r>
            <a:r>
              <a:rPr lang="en-CA" sz="2000" dirty="0"/>
              <a:t>through preconceived notions about reality, habits and prejudice. </a:t>
            </a:r>
            <a:r>
              <a:rPr lang="en-CA" sz="2000" i="1" dirty="0"/>
              <a:t>What strategies have you seen or used to overcome this </a:t>
            </a:r>
            <a:r>
              <a:rPr lang="en-CA" sz="2000" i="1" dirty="0" smtClean="0"/>
              <a:t>obstacle and encourage open mindedness?</a:t>
            </a:r>
          </a:p>
          <a:p>
            <a:pPr marL="800100" lvl="1" indent="-342900">
              <a:buAutoNum type="alphaLcPeriod"/>
            </a:pPr>
            <a:endParaRPr lang="en-CA" sz="2000" i="1" dirty="0" smtClean="0"/>
          </a:p>
          <a:p>
            <a:pPr marL="800100" lvl="1" indent="-342900">
              <a:buAutoNum type="alphaLcPeriod"/>
            </a:pPr>
            <a:r>
              <a:rPr lang="en-CA" sz="2000" dirty="0" smtClean="0"/>
              <a:t>Experience varies by culture and age does not make ones experience valuable, thus experience cannot be the defining feature in learning. </a:t>
            </a:r>
            <a:r>
              <a:rPr lang="en-CA" sz="2000" i="1" dirty="0" smtClean="0"/>
              <a:t>How can we find a balance and account for social and cultural differences of learners?</a:t>
            </a:r>
          </a:p>
          <a:p>
            <a:endParaRPr lang="en-CA" sz="2000" dirty="0"/>
          </a:p>
        </p:txBody>
      </p:sp>
    </p:spTree>
    <p:extLst>
      <p:ext uri="{BB962C8B-B14F-4D97-AF65-F5344CB8AC3E}">
        <p14:creationId xmlns:p14="http://schemas.microsoft.com/office/powerpoint/2010/main" val="27126162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a:t>
            </a:r>
            <a:r>
              <a:rPr lang="en-CA" dirty="0" smtClean="0"/>
              <a:t>Questions</a:t>
            </a:r>
            <a:endParaRPr lang="en-CA" dirty="0"/>
          </a:p>
        </p:txBody>
      </p:sp>
      <p:sp>
        <p:nvSpPr>
          <p:cNvPr id="3" name="TextBox 2"/>
          <p:cNvSpPr txBox="1"/>
          <p:nvPr/>
        </p:nvSpPr>
        <p:spPr>
          <a:xfrm>
            <a:off x="381000" y="1676400"/>
            <a:ext cx="7848600" cy="5016758"/>
          </a:xfrm>
          <a:prstGeom prst="rect">
            <a:avLst/>
          </a:prstGeom>
          <a:noFill/>
        </p:spPr>
        <p:txBody>
          <a:bodyPr wrap="square" rtlCol="0">
            <a:spAutoFit/>
          </a:bodyPr>
          <a:lstStyle/>
          <a:p>
            <a:pPr marL="800100" lvl="1" indent="-342900">
              <a:buAutoNum type="alphaLcPeriod"/>
            </a:pPr>
            <a:endParaRPr lang="en-CA" sz="2000" dirty="0"/>
          </a:p>
          <a:p>
            <a:r>
              <a:rPr lang="en-CA" sz="2000" dirty="0"/>
              <a:t>3. Readiness to </a:t>
            </a:r>
            <a:r>
              <a:rPr lang="en-CA" sz="2000" dirty="0" smtClean="0"/>
              <a:t>learn</a:t>
            </a:r>
          </a:p>
          <a:p>
            <a:endParaRPr lang="en-CA" sz="2000" dirty="0"/>
          </a:p>
          <a:p>
            <a:pPr marL="800100" lvl="1" indent="-342900">
              <a:buAutoNum type="alphaLcPeriod"/>
            </a:pPr>
            <a:r>
              <a:rPr lang="en-CA" sz="2000" dirty="0" smtClean="0"/>
              <a:t>Knowles </a:t>
            </a:r>
            <a:r>
              <a:rPr lang="en-CA" sz="2000" dirty="0"/>
              <a:t>recommended using a model of competencies reflecting both </a:t>
            </a:r>
            <a:r>
              <a:rPr lang="en-CA" sz="2000" dirty="0" smtClean="0"/>
              <a:t>personal </a:t>
            </a:r>
            <a:r>
              <a:rPr lang="en-CA" sz="2000" dirty="0"/>
              <a:t>and organizational needs so learners could correctly identify </a:t>
            </a:r>
            <a:r>
              <a:rPr lang="en-CA" sz="2000" dirty="0" smtClean="0"/>
              <a:t>their </a:t>
            </a:r>
            <a:r>
              <a:rPr lang="en-CA" sz="2000" dirty="0"/>
              <a:t>needs (</a:t>
            </a:r>
            <a:r>
              <a:rPr lang="en-CA" sz="2000" dirty="0" err="1"/>
              <a:t>Blondy</a:t>
            </a:r>
            <a:r>
              <a:rPr lang="en-CA" sz="2000" dirty="0"/>
              <a:t>, 2007</a:t>
            </a:r>
            <a:r>
              <a:rPr lang="en-CA" sz="2000" i="1" dirty="0"/>
              <a:t>). How can a facilitator assist in 	identifying/addressing learner needs</a:t>
            </a:r>
            <a:r>
              <a:rPr lang="en-CA" sz="2000" i="1" dirty="0" smtClean="0"/>
              <a:t>?</a:t>
            </a:r>
          </a:p>
          <a:p>
            <a:pPr marL="800100" lvl="1" indent="-342900">
              <a:buAutoNum type="alphaLcPeriod"/>
            </a:pPr>
            <a:endParaRPr lang="en-CA" sz="2000" i="1" dirty="0" smtClean="0"/>
          </a:p>
          <a:p>
            <a:pPr marL="800100" lvl="1" indent="-342900">
              <a:buFontTx/>
              <a:buAutoNum type="alphaLcPeriod"/>
            </a:pPr>
            <a:r>
              <a:rPr lang="en-CA" sz="2000" dirty="0"/>
              <a:t>To address learner needs </a:t>
            </a:r>
            <a:r>
              <a:rPr lang="en-CA" sz="2000" dirty="0" err="1"/>
              <a:t>Blondy</a:t>
            </a:r>
            <a:r>
              <a:rPr lang="en-CA" sz="2000" dirty="0"/>
              <a:t> (2007) suggests that “course curriculum and assignments should be flexible and allow learners to develop a plan to accomplish their individual goals within the frame work of the course”.  </a:t>
            </a:r>
            <a:r>
              <a:rPr lang="en-CA" sz="2000" i="1" dirty="0"/>
              <a:t>What has been your experience in online learning in this respect? Has it been effective?</a:t>
            </a:r>
          </a:p>
          <a:p>
            <a:pPr marL="800100" lvl="1" indent="-342900">
              <a:buAutoNum type="alphaLcPeriod"/>
            </a:pPr>
            <a:endParaRPr lang="en-CA" sz="2000" i="1" dirty="0" smtClean="0"/>
          </a:p>
        </p:txBody>
      </p:sp>
    </p:spTree>
    <p:extLst>
      <p:ext uri="{BB962C8B-B14F-4D97-AF65-F5344CB8AC3E}">
        <p14:creationId xmlns:p14="http://schemas.microsoft.com/office/powerpoint/2010/main" val="354556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a:t>
            </a:r>
            <a:r>
              <a:rPr lang="en-CA" dirty="0" smtClean="0"/>
              <a:t>questions</a:t>
            </a:r>
            <a:endParaRPr lang="en-CA" dirty="0"/>
          </a:p>
        </p:txBody>
      </p:sp>
      <p:sp>
        <p:nvSpPr>
          <p:cNvPr id="4" name="TextBox 3"/>
          <p:cNvSpPr txBox="1"/>
          <p:nvPr/>
        </p:nvSpPr>
        <p:spPr>
          <a:xfrm>
            <a:off x="381000" y="1905000"/>
            <a:ext cx="8458200" cy="3416320"/>
          </a:xfrm>
          <a:prstGeom prst="rect">
            <a:avLst/>
          </a:prstGeom>
          <a:noFill/>
        </p:spPr>
        <p:txBody>
          <a:bodyPr wrap="square" rtlCol="0">
            <a:spAutoFit/>
          </a:bodyPr>
          <a:lstStyle/>
          <a:p>
            <a:r>
              <a:rPr lang="en-CA" dirty="0" smtClean="0"/>
              <a:t>4. Orientation </a:t>
            </a:r>
            <a:r>
              <a:rPr lang="en-CA" dirty="0"/>
              <a:t>to learning</a:t>
            </a:r>
          </a:p>
          <a:p>
            <a:endParaRPr lang="en-CA" dirty="0" smtClean="0"/>
          </a:p>
          <a:p>
            <a:r>
              <a:rPr lang="en-CA" dirty="0" smtClean="0"/>
              <a:t>a. As </a:t>
            </a:r>
            <a:r>
              <a:rPr lang="en-CA" dirty="0"/>
              <a:t>learners’ focus shifts towards information that is of immediate use and moves away from preparation for the future, how can you motivate them to learn things they may not see as immediately useful?  Should you be doing that?</a:t>
            </a:r>
          </a:p>
          <a:p>
            <a:r>
              <a:rPr lang="en-CA" dirty="0"/>
              <a:t> </a:t>
            </a:r>
          </a:p>
          <a:p>
            <a:r>
              <a:rPr lang="en-CA" dirty="0" smtClean="0"/>
              <a:t>b. The </a:t>
            </a:r>
            <a:r>
              <a:rPr lang="en-CA" dirty="0"/>
              <a:t>Statistics Canada article we read earlier in the course showed this orientation changing depending on the learner’s age.  How does this affect your field of work?  Can you do something to align the needs of your learners with the needs of your organization?</a:t>
            </a:r>
          </a:p>
          <a:p>
            <a:endParaRPr lang="en-CA" dirty="0"/>
          </a:p>
        </p:txBody>
      </p:sp>
    </p:spTree>
    <p:extLst>
      <p:ext uri="{BB962C8B-B14F-4D97-AF65-F5344CB8AC3E}">
        <p14:creationId xmlns:p14="http://schemas.microsoft.com/office/powerpoint/2010/main" val="1325509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questions</a:t>
            </a:r>
            <a:endParaRPr lang="en-CA" dirty="0"/>
          </a:p>
        </p:txBody>
      </p:sp>
      <p:sp>
        <p:nvSpPr>
          <p:cNvPr id="3" name="TextBox 2"/>
          <p:cNvSpPr txBox="1"/>
          <p:nvPr/>
        </p:nvSpPr>
        <p:spPr>
          <a:xfrm>
            <a:off x="457200" y="1752600"/>
            <a:ext cx="8305800" cy="2862322"/>
          </a:xfrm>
          <a:prstGeom prst="rect">
            <a:avLst/>
          </a:prstGeom>
          <a:noFill/>
        </p:spPr>
        <p:txBody>
          <a:bodyPr wrap="square" rtlCol="0">
            <a:spAutoFit/>
          </a:bodyPr>
          <a:lstStyle/>
          <a:p>
            <a:r>
              <a:rPr lang="en-CA" dirty="0"/>
              <a:t>5. Internal motivation</a:t>
            </a:r>
          </a:p>
          <a:p>
            <a:endParaRPr lang="en-CA" dirty="0" smtClean="0"/>
          </a:p>
          <a:p>
            <a:pPr lvl="0"/>
            <a:r>
              <a:rPr lang="en-CA" dirty="0" smtClean="0"/>
              <a:t>a. What </a:t>
            </a:r>
            <a:r>
              <a:rPr lang="en-CA" dirty="0"/>
              <a:t>kinds of roadblocks have you encountered in motivating your learners?  How did you overcome them?</a:t>
            </a:r>
          </a:p>
          <a:p>
            <a:r>
              <a:rPr lang="en-CA" dirty="0"/>
              <a:t> </a:t>
            </a:r>
          </a:p>
          <a:p>
            <a:pPr lvl="0"/>
            <a:r>
              <a:rPr lang="en-CA" dirty="0" smtClean="0"/>
              <a:t>b. Malcolm </a:t>
            </a:r>
            <a:r>
              <a:rPr lang="en-CA" dirty="0"/>
              <a:t>Knowles suggested that we can assist learners in setting their learning goals.  While this allows them to set goals that meet their internal motivations, how can you ensure that their goals meet the established curriculum?</a:t>
            </a:r>
          </a:p>
          <a:p>
            <a:endParaRPr lang="en-CA" dirty="0"/>
          </a:p>
        </p:txBody>
      </p:sp>
    </p:spTree>
    <p:extLst>
      <p:ext uri="{BB962C8B-B14F-4D97-AF65-F5344CB8AC3E}">
        <p14:creationId xmlns:p14="http://schemas.microsoft.com/office/powerpoint/2010/main" val="10017148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Discussion questions</a:t>
            </a:r>
            <a:endParaRPr lang="en-CA" dirty="0"/>
          </a:p>
        </p:txBody>
      </p:sp>
      <p:sp>
        <p:nvSpPr>
          <p:cNvPr id="3" name="TextBox 2"/>
          <p:cNvSpPr txBox="1"/>
          <p:nvPr/>
        </p:nvSpPr>
        <p:spPr>
          <a:xfrm>
            <a:off x="381000" y="1905000"/>
            <a:ext cx="8382000" cy="2308324"/>
          </a:xfrm>
          <a:prstGeom prst="rect">
            <a:avLst/>
          </a:prstGeom>
          <a:noFill/>
        </p:spPr>
        <p:txBody>
          <a:bodyPr wrap="square" rtlCol="0">
            <a:spAutoFit/>
          </a:bodyPr>
          <a:lstStyle/>
          <a:p>
            <a:r>
              <a:rPr lang="en-CA" dirty="0"/>
              <a:t>6. The need to know</a:t>
            </a:r>
          </a:p>
          <a:p>
            <a:endParaRPr lang="en-CA" dirty="0" smtClean="0"/>
          </a:p>
          <a:p>
            <a:r>
              <a:rPr lang="en-CA" dirty="0" smtClean="0"/>
              <a:t>a. Is </a:t>
            </a:r>
            <a:r>
              <a:rPr lang="en-CA" dirty="0"/>
              <a:t>there any material that you teach that is particularly difficult (or easy) to show why the learner needs to know it?</a:t>
            </a:r>
          </a:p>
          <a:p>
            <a:r>
              <a:rPr lang="en-CA" dirty="0"/>
              <a:t> </a:t>
            </a:r>
          </a:p>
          <a:p>
            <a:r>
              <a:rPr lang="en-CA" dirty="0" smtClean="0"/>
              <a:t>b. Are </a:t>
            </a:r>
            <a:r>
              <a:rPr lang="en-CA" dirty="0"/>
              <a:t>there techniques for demonstrating the need to know that you find particularly effective?  What have you tried that hasn’t worked?</a:t>
            </a:r>
          </a:p>
          <a:p>
            <a:endParaRPr lang="en-CA" dirty="0"/>
          </a:p>
        </p:txBody>
      </p:sp>
    </p:spTree>
    <p:extLst>
      <p:ext uri="{BB962C8B-B14F-4D97-AF65-F5344CB8AC3E}">
        <p14:creationId xmlns:p14="http://schemas.microsoft.com/office/powerpoint/2010/main" val="3344225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Criticisms – mini lectures </a:t>
            </a:r>
            <a:endParaRPr lang="en-CA" dirty="0"/>
          </a:p>
        </p:txBody>
      </p:sp>
      <p:sp>
        <p:nvSpPr>
          <p:cNvPr id="3" name="TextBox 2"/>
          <p:cNvSpPr txBox="1"/>
          <p:nvPr/>
        </p:nvSpPr>
        <p:spPr>
          <a:xfrm>
            <a:off x="762000" y="3886200"/>
            <a:ext cx="7620000" cy="2308324"/>
          </a:xfrm>
          <a:prstGeom prst="rect">
            <a:avLst/>
          </a:prstGeom>
          <a:noFill/>
        </p:spPr>
        <p:txBody>
          <a:bodyPr wrap="square" rtlCol="0">
            <a:spAutoFit/>
          </a:bodyPr>
          <a:lstStyle/>
          <a:p>
            <a:pPr marL="342900" indent="-342900">
              <a:buAutoNum type="arabicPeriod"/>
            </a:pPr>
            <a:r>
              <a:rPr lang="en-CA" dirty="0" smtClean="0"/>
              <a:t>Andragogy focused on North American/European education</a:t>
            </a:r>
          </a:p>
          <a:p>
            <a:pPr marL="342900" indent="-342900">
              <a:buAutoNum type="arabicPeriod"/>
            </a:pPr>
            <a:r>
              <a:rPr lang="en-CA" dirty="0" smtClean="0"/>
              <a:t>Maintains the status quo</a:t>
            </a:r>
          </a:p>
          <a:p>
            <a:pPr marL="342900" indent="-342900">
              <a:buAutoNum type="arabicPeriod"/>
            </a:pPr>
            <a:r>
              <a:rPr lang="en-CA" dirty="0" smtClean="0"/>
              <a:t>Ignores women</a:t>
            </a:r>
          </a:p>
          <a:p>
            <a:pPr marL="342900" indent="-342900">
              <a:buAutoNum type="arabicPeriod"/>
            </a:pPr>
            <a:r>
              <a:rPr lang="en-CA" dirty="0" smtClean="0"/>
              <a:t>Ignores other ways and knowing, silences other voices</a:t>
            </a:r>
          </a:p>
          <a:p>
            <a:pPr marL="342900" indent="-342900">
              <a:buAutoNum type="arabicPeriod"/>
            </a:pPr>
            <a:r>
              <a:rPr lang="en-CA" dirty="0" smtClean="0"/>
              <a:t>Education is value neutral and apolitical</a:t>
            </a:r>
          </a:p>
          <a:p>
            <a:pPr marL="342900" indent="-342900">
              <a:buAutoNum type="arabicPeriod"/>
            </a:pPr>
            <a:r>
              <a:rPr lang="en-CA" dirty="0" smtClean="0"/>
              <a:t>No measurable way of determining if andragogy is true</a:t>
            </a:r>
          </a:p>
          <a:p>
            <a:pPr marL="342900" indent="-342900">
              <a:buAutoNum type="arabicPeriod"/>
            </a:pPr>
            <a:r>
              <a:rPr lang="en-CA" dirty="0" smtClean="0"/>
              <a:t>Defining Andragogy – theory? Technique? Method?</a:t>
            </a:r>
          </a:p>
          <a:p>
            <a:pPr marL="342900" indent="-342900">
              <a:buAutoNum type="arabicPeriod"/>
            </a:pPr>
            <a:r>
              <a:rPr lang="en-CA" dirty="0" smtClean="0"/>
              <a:t>Andragogy does not fit all learners</a:t>
            </a:r>
            <a:endParaRPr lang="en-CA" dirty="0"/>
          </a:p>
        </p:txBody>
      </p:sp>
      <p:sp>
        <p:nvSpPr>
          <p:cNvPr id="4" name="TextBox 3"/>
          <p:cNvSpPr txBox="1"/>
          <p:nvPr/>
        </p:nvSpPr>
        <p:spPr>
          <a:xfrm>
            <a:off x="457200" y="1981200"/>
            <a:ext cx="8001000" cy="1323439"/>
          </a:xfrm>
          <a:prstGeom prst="rect">
            <a:avLst/>
          </a:prstGeom>
          <a:noFill/>
        </p:spPr>
        <p:txBody>
          <a:bodyPr wrap="square" rtlCol="0">
            <a:spAutoFit/>
          </a:bodyPr>
          <a:lstStyle/>
          <a:p>
            <a:pPr algn="ctr"/>
            <a:r>
              <a:rPr lang="en-CA" sz="2000" dirty="0" smtClean="0"/>
              <a:t>Based on our research, we have found many criticisms of Andragogy.</a:t>
            </a:r>
          </a:p>
          <a:p>
            <a:pPr algn="ctr"/>
            <a:r>
              <a:rPr lang="en-CA" sz="2000" dirty="0" smtClean="0"/>
              <a:t>We will now take a few minutes to outline those ideas as listed below. </a:t>
            </a:r>
            <a:endParaRPr lang="en-CA" sz="2000" dirty="0"/>
          </a:p>
        </p:txBody>
      </p:sp>
    </p:spTree>
    <p:extLst>
      <p:ext uri="{BB962C8B-B14F-4D97-AF65-F5344CB8AC3E}">
        <p14:creationId xmlns:p14="http://schemas.microsoft.com/office/powerpoint/2010/main" val="16544585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Andragogy and online learning/technology</a:t>
            </a:r>
            <a:endParaRPr lang="en-CA" dirty="0"/>
          </a:p>
        </p:txBody>
      </p:sp>
      <p:sp>
        <p:nvSpPr>
          <p:cNvPr id="3" name="TextBox 2"/>
          <p:cNvSpPr txBox="1"/>
          <p:nvPr/>
        </p:nvSpPr>
        <p:spPr>
          <a:xfrm>
            <a:off x="762000" y="2133600"/>
            <a:ext cx="7467600" cy="3046988"/>
          </a:xfrm>
          <a:prstGeom prst="rect">
            <a:avLst/>
          </a:prstGeom>
          <a:noFill/>
        </p:spPr>
        <p:txBody>
          <a:bodyPr wrap="square" rtlCol="0">
            <a:spAutoFit/>
          </a:bodyPr>
          <a:lstStyle/>
          <a:p>
            <a:r>
              <a:rPr lang="en-CA" dirty="0" smtClean="0"/>
              <a:t>Hopefully some of the information we have presented has allowed you to connect the ideas of Andragogy to teaching, and to the adult learner in a digital age.</a:t>
            </a:r>
          </a:p>
          <a:p>
            <a:endParaRPr lang="en-CA" dirty="0"/>
          </a:p>
          <a:p>
            <a:endParaRPr lang="en-CA" sz="2000" dirty="0" smtClean="0"/>
          </a:p>
          <a:p>
            <a:r>
              <a:rPr lang="en-CA" sz="2000" dirty="0" smtClean="0"/>
              <a:t>“Demands of the online learning environment require educators to be prepared to facilitate courses in ways that are very different from face-to-face classroom setting. Many educators utilize </a:t>
            </a:r>
            <a:r>
              <a:rPr lang="en-CA" sz="2000" dirty="0" err="1" smtClean="0"/>
              <a:t>andragogical</a:t>
            </a:r>
            <a:r>
              <a:rPr lang="en-CA" sz="2000" dirty="0" smtClean="0"/>
              <a:t> assumptions to address these unique demands” (</a:t>
            </a:r>
            <a:r>
              <a:rPr lang="en-CA" sz="2000" dirty="0" err="1" smtClean="0"/>
              <a:t>Blondy</a:t>
            </a:r>
            <a:r>
              <a:rPr lang="en-CA" sz="2000" dirty="0" smtClean="0"/>
              <a:t>, 2007)</a:t>
            </a:r>
          </a:p>
        </p:txBody>
      </p:sp>
    </p:spTree>
    <p:extLst>
      <p:ext uri="{BB962C8B-B14F-4D97-AF65-F5344CB8AC3E}">
        <p14:creationId xmlns:p14="http://schemas.microsoft.com/office/powerpoint/2010/main" val="904030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Outline</a:t>
            </a:r>
            <a:endParaRPr lang="en-US" dirty="0"/>
          </a:p>
        </p:txBody>
      </p:sp>
      <p:sp>
        <p:nvSpPr>
          <p:cNvPr id="3" name="Content Placeholder 2"/>
          <p:cNvSpPr>
            <a:spLocks noGrp="1"/>
          </p:cNvSpPr>
          <p:nvPr>
            <p:ph idx="1"/>
          </p:nvPr>
        </p:nvSpPr>
        <p:spPr>
          <a:xfrm>
            <a:off x="457200" y="1752600"/>
            <a:ext cx="8229600" cy="4876800"/>
          </a:xfrm>
        </p:spPr>
        <p:txBody>
          <a:bodyPr>
            <a:normAutofit fontScale="92500"/>
          </a:bodyPr>
          <a:lstStyle/>
          <a:p>
            <a:r>
              <a:rPr lang="en-US" dirty="0" smtClean="0"/>
              <a:t>Definitions of Andragogy</a:t>
            </a:r>
          </a:p>
          <a:p>
            <a:r>
              <a:rPr lang="en-US" dirty="0" smtClean="0"/>
              <a:t>Introduction  - short video refresher  (8 </a:t>
            </a:r>
            <a:r>
              <a:rPr lang="en-US" dirty="0" err="1" smtClean="0"/>
              <a:t>mins</a:t>
            </a:r>
            <a:r>
              <a:rPr lang="en-US" dirty="0" smtClean="0"/>
              <a:t>)</a:t>
            </a:r>
          </a:p>
          <a:p>
            <a:r>
              <a:rPr lang="en-US" dirty="0" smtClean="0"/>
              <a:t>6 “Assumptions” of Andragogy</a:t>
            </a:r>
          </a:p>
          <a:p>
            <a:pPr lvl="1"/>
            <a:r>
              <a:rPr lang="en-US" dirty="0" smtClean="0"/>
              <a:t>Introduction – overview of all 6 </a:t>
            </a:r>
          </a:p>
          <a:p>
            <a:pPr lvl="1"/>
            <a:r>
              <a:rPr lang="en-US" dirty="0" smtClean="0"/>
              <a:t>Guided talk – go through each one with discussion questions</a:t>
            </a:r>
          </a:p>
          <a:p>
            <a:pPr lvl="1"/>
            <a:r>
              <a:rPr lang="en-US" dirty="0" smtClean="0"/>
              <a:t>Open to class discussion</a:t>
            </a:r>
          </a:p>
          <a:p>
            <a:r>
              <a:rPr lang="en-US" dirty="0" smtClean="0"/>
              <a:t>Criticisms of Andragogy</a:t>
            </a:r>
          </a:p>
          <a:p>
            <a:pPr lvl="1"/>
            <a:r>
              <a:rPr lang="en-US" dirty="0" smtClean="0"/>
              <a:t>Mini lectures (8)</a:t>
            </a:r>
          </a:p>
          <a:p>
            <a:pPr lvl="1"/>
            <a:r>
              <a:rPr lang="en-US" dirty="0" smtClean="0"/>
              <a:t>Brief commenting period following each topic (5 </a:t>
            </a:r>
            <a:r>
              <a:rPr lang="en-US" dirty="0" err="1" smtClean="0"/>
              <a:t>mins</a:t>
            </a:r>
            <a:r>
              <a:rPr lang="en-US" dirty="0" smtClean="0"/>
              <a:t>)</a:t>
            </a:r>
          </a:p>
          <a:p>
            <a:r>
              <a:rPr lang="en-US" dirty="0" smtClean="0"/>
              <a:t>A Look at the Future</a:t>
            </a:r>
          </a:p>
          <a:p>
            <a:pPr lvl="1"/>
            <a:r>
              <a:rPr lang="en-US" dirty="0" smtClean="0"/>
              <a:t>Group work with guiding questions – find and discuss 1 artifact </a:t>
            </a:r>
          </a:p>
          <a:p>
            <a:pPr lvl="1"/>
            <a:r>
              <a:rPr lang="en-US" dirty="0" smtClean="0"/>
              <a:t>Whole class discussion (5 </a:t>
            </a:r>
            <a:r>
              <a:rPr lang="en-US" dirty="0" err="1" smtClean="0"/>
              <a:t>mins</a:t>
            </a:r>
            <a:r>
              <a:rPr lang="en-US" dirty="0" smtClean="0"/>
              <a:t> each group present)</a:t>
            </a:r>
          </a:p>
          <a:p>
            <a:r>
              <a:rPr lang="en-US" dirty="0" smtClean="0"/>
              <a:t>Conclusions</a:t>
            </a:r>
            <a:endParaRPr lang="en-US" dirty="0"/>
          </a:p>
        </p:txBody>
      </p:sp>
    </p:spTree>
    <p:extLst>
      <p:ext uri="{BB962C8B-B14F-4D97-AF65-F5344CB8AC3E}">
        <p14:creationId xmlns:p14="http://schemas.microsoft.com/office/powerpoint/2010/main" val="7184217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Group activity</a:t>
            </a:r>
            <a:endParaRPr lang="en-CA" dirty="0"/>
          </a:p>
        </p:txBody>
      </p:sp>
      <p:sp>
        <p:nvSpPr>
          <p:cNvPr id="4" name="TextBox 3"/>
          <p:cNvSpPr txBox="1"/>
          <p:nvPr/>
        </p:nvSpPr>
        <p:spPr>
          <a:xfrm>
            <a:off x="533400" y="1917290"/>
            <a:ext cx="8153400" cy="4431983"/>
          </a:xfrm>
          <a:prstGeom prst="rect">
            <a:avLst/>
          </a:prstGeom>
          <a:noFill/>
        </p:spPr>
        <p:txBody>
          <a:bodyPr wrap="square" rtlCol="0">
            <a:spAutoFit/>
          </a:bodyPr>
          <a:lstStyle/>
          <a:p>
            <a:r>
              <a:rPr lang="en-CA" sz="2400" b="1" dirty="0"/>
              <a:t>In your </a:t>
            </a:r>
            <a:r>
              <a:rPr lang="en-CA" sz="2400" b="1" dirty="0" smtClean="0"/>
              <a:t>seminar groups, </a:t>
            </a:r>
            <a:r>
              <a:rPr lang="en-CA" sz="2400" b="1" dirty="0"/>
              <a:t>find a digital learning artifact </a:t>
            </a:r>
            <a:r>
              <a:rPr lang="en-CA" sz="2400" dirty="0"/>
              <a:t>(e.g. Online game, how-to video, online course etc</a:t>
            </a:r>
            <a:r>
              <a:rPr lang="en-CA" sz="2400" dirty="0" smtClean="0"/>
              <a:t>.).</a:t>
            </a:r>
          </a:p>
          <a:p>
            <a:endParaRPr lang="en-CA" sz="2400" dirty="0" smtClean="0"/>
          </a:p>
          <a:p>
            <a:r>
              <a:rPr lang="en-CA" sz="2400" b="1" dirty="0" smtClean="0"/>
              <a:t>Examine </a:t>
            </a:r>
            <a:r>
              <a:rPr lang="en-CA" sz="2400" b="1" dirty="0"/>
              <a:t>it through the lens of andragogy: </a:t>
            </a:r>
            <a:endParaRPr lang="en-CA" sz="2400" b="1" dirty="0" smtClean="0"/>
          </a:p>
          <a:p>
            <a:pPr marL="342900" indent="-342900">
              <a:buFont typeface="Arial" pitchFamily="34" charset="0"/>
              <a:buChar char="•"/>
            </a:pPr>
            <a:r>
              <a:rPr lang="en-CA" sz="2400" dirty="0" smtClean="0"/>
              <a:t>Does </a:t>
            </a:r>
            <a:r>
              <a:rPr lang="en-CA" sz="2400" dirty="0"/>
              <a:t>it fit the described assumptions?  </a:t>
            </a:r>
            <a:endParaRPr lang="en-CA" sz="2400" dirty="0" smtClean="0"/>
          </a:p>
          <a:p>
            <a:pPr marL="342900" indent="-342900">
              <a:buFont typeface="Arial" pitchFamily="34" charset="0"/>
              <a:buChar char="•"/>
            </a:pPr>
            <a:r>
              <a:rPr lang="en-CA" sz="2400" dirty="0" smtClean="0"/>
              <a:t>Would </a:t>
            </a:r>
            <a:r>
              <a:rPr lang="en-CA" sz="2400" dirty="0"/>
              <a:t>it be effective in your learning environment?  </a:t>
            </a:r>
            <a:endParaRPr lang="en-CA" sz="2400" dirty="0" smtClean="0"/>
          </a:p>
          <a:p>
            <a:pPr marL="342900" indent="-342900">
              <a:buFont typeface="Arial" pitchFamily="34" charset="0"/>
              <a:buChar char="•"/>
            </a:pPr>
            <a:r>
              <a:rPr lang="en-CA" sz="2400" dirty="0" smtClean="0"/>
              <a:t>Is </a:t>
            </a:r>
            <a:r>
              <a:rPr lang="en-CA" sz="2400" dirty="0"/>
              <a:t>there any part that it really doesn't </a:t>
            </a:r>
            <a:r>
              <a:rPr lang="en-CA" sz="2400" dirty="0" smtClean="0"/>
              <a:t>fit or could be improved?  </a:t>
            </a:r>
          </a:p>
          <a:p>
            <a:endParaRPr lang="en-CA" sz="2400" dirty="0"/>
          </a:p>
          <a:p>
            <a:r>
              <a:rPr lang="en-CA" sz="2400" dirty="0" smtClean="0"/>
              <a:t>20 minutes to find and discuss artifact in breakout</a:t>
            </a:r>
          </a:p>
          <a:p>
            <a:r>
              <a:rPr lang="en-CA" sz="2400" dirty="0" smtClean="0"/>
              <a:t>5 minutes per group to present </a:t>
            </a:r>
            <a:endParaRPr lang="en-CA" sz="2400" dirty="0"/>
          </a:p>
          <a:p>
            <a:endParaRPr lang="en-CA" dirty="0"/>
          </a:p>
        </p:txBody>
      </p:sp>
    </p:spTree>
    <p:extLst>
      <p:ext uri="{BB962C8B-B14F-4D97-AF65-F5344CB8AC3E}">
        <p14:creationId xmlns:p14="http://schemas.microsoft.com/office/powerpoint/2010/main" val="24733512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References</a:t>
            </a:r>
            <a:endParaRPr lang="en-CA" dirty="0"/>
          </a:p>
        </p:txBody>
      </p:sp>
      <p:sp>
        <p:nvSpPr>
          <p:cNvPr id="3" name="TextBox 2"/>
          <p:cNvSpPr txBox="1"/>
          <p:nvPr/>
        </p:nvSpPr>
        <p:spPr>
          <a:xfrm>
            <a:off x="381000" y="1828800"/>
            <a:ext cx="8458200" cy="5262979"/>
          </a:xfrm>
          <a:prstGeom prst="rect">
            <a:avLst/>
          </a:prstGeom>
          <a:noFill/>
        </p:spPr>
        <p:txBody>
          <a:bodyPr wrap="square" rtlCol="0">
            <a:spAutoFit/>
          </a:bodyPr>
          <a:lstStyle/>
          <a:p>
            <a:r>
              <a:rPr lang="en-CA" sz="1200" dirty="0" err="1"/>
              <a:t>Blondy</a:t>
            </a:r>
            <a:r>
              <a:rPr lang="en-CA" sz="1200" dirty="0"/>
              <a:t>, L. (2007). Evaluation and Application of </a:t>
            </a:r>
            <a:r>
              <a:rPr lang="en-CA" sz="1200" dirty="0" err="1"/>
              <a:t>Andragogical</a:t>
            </a:r>
            <a:r>
              <a:rPr lang="en-CA" sz="1200" dirty="0"/>
              <a:t> Assumptions in the Adult Online Learning 	Environment. </a:t>
            </a:r>
            <a:r>
              <a:rPr lang="en-CA" sz="1200" i="1" dirty="0"/>
              <a:t>Journal of Interactive Online Learning, </a:t>
            </a:r>
            <a:r>
              <a:rPr lang="en-CA" sz="1200" dirty="0" smtClean="0"/>
              <a:t>6(2),116-129.</a:t>
            </a:r>
          </a:p>
          <a:p>
            <a:endParaRPr lang="en-CA" sz="1200" dirty="0"/>
          </a:p>
          <a:p>
            <a:r>
              <a:rPr lang="en-CA" sz="1200" dirty="0"/>
              <a:t>Chan, S. </a:t>
            </a:r>
            <a:r>
              <a:rPr lang="en-CA" sz="1200" dirty="0" smtClean="0"/>
              <a:t>(DATE). Applications </a:t>
            </a:r>
            <a:r>
              <a:rPr lang="en-CA" sz="1200" dirty="0"/>
              <a:t>of Andragogy in Multi-Disciplined Teaching and </a:t>
            </a:r>
            <a:r>
              <a:rPr lang="en-CA" sz="1200" dirty="0" smtClean="0"/>
              <a:t>Learning. </a:t>
            </a:r>
            <a:r>
              <a:rPr lang="en-CA" sz="1200" i="1" dirty="0"/>
              <a:t>MPAEA Journal of Adult 	Education, 39(2), 25-35.</a:t>
            </a:r>
          </a:p>
          <a:p>
            <a:endParaRPr lang="en-CA" sz="1200" dirty="0" smtClean="0"/>
          </a:p>
          <a:p>
            <a:r>
              <a:rPr lang="en-CA" sz="1200" dirty="0"/>
              <a:t>Davenport, Joseph, Davenport A., Judith. (1985). A Chronology and Analysis of the Andragogy Debate. </a:t>
            </a:r>
            <a:r>
              <a:rPr lang="en-CA" sz="1200" i="1" dirty="0"/>
              <a:t>Adult 	Education Quarterly, </a:t>
            </a:r>
            <a:r>
              <a:rPr lang="en-CA" sz="1200" dirty="0"/>
              <a:t>35(3), 152-159.</a:t>
            </a:r>
          </a:p>
          <a:p>
            <a:endParaRPr lang="en-CA" sz="1200" dirty="0" smtClean="0"/>
          </a:p>
          <a:p>
            <a:r>
              <a:rPr lang="en-CA" sz="1200" dirty="0"/>
              <a:t>Holton, E. E., Swanson, R. A., &amp; Naquin, S. (2001). Andragogy in practice: Clarifying the 	</a:t>
            </a:r>
            <a:r>
              <a:rPr lang="en-CA" sz="1200" dirty="0" err="1"/>
              <a:t>andragogical</a:t>
            </a:r>
            <a:r>
              <a:rPr lang="en-CA" sz="1200" dirty="0"/>
              <a:t> model of 	adult learning. Performance Improvement Quarterly. 14(1), 	118-143.</a:t>
            </a:r>
          </a:p>
          <a:p>
            <a:endParaRPr lang="en-CA" sz="1200" dirty="0"/>
          </a:p>
          <a:p>
            <a:r>
              <a:rPr lang="en-CA" sz="1200" dirty="0" smtClean="0"/>
              <a:t>Knowles, M. (1980). </a:t>
            </a:r>
            <a:r>
              <a:rPr lang="en-CA" sz="1200" i="1" dirty="0" smtClean="0"/>
              <a:t>The modern practice of adult education: From pedagogy to andragogy</a:t>
            </a:r>
            <a:r>
              <a:rPr lang="en-CA" sz="1200" dirty="0" smtClean="0"/>
              <a:t>. </a:t>
            </a:r>
            <a:r>
              <a:rPr lang="en-CA" sz="1200" dirty="0" err="1" smtClean="0"/>
              <a:t>Englewoods</a:t>
            </a:r>
            <a:r>
              <a:rPr lang="en-CA" sz="1200" dirty="0" smtClean="0"/>
              <a:t> Cliff, 	NJ: Cambridge Adult Education.</a:t>
            </a:r>
          </a:p>
          <a:p>
            <a:endParaRPr lang="en-CA" sz="1200" dirty="0" smtClean="0"/>
          </a:p>
          <a:p>
            <a:r>
              <a:rPr lang="en-CA" sz="1200" dirty="0" smtClean="0"/>
              <a:t>Rachel, R. John (2002). Andragogy’s Detectives: A critique of the Present and a Proposal for the Future. </a:t>
            </a:r>
            <a:r>
              <a:rPr lang="en-CA" sz="1200" i="1" dirty="0" smtClean="0"/>
              <a:t>Adult 	Education Quarterly, </a:t>
            </a:r>
            <a:r>
              <a:rPr lang="en-CA" sz="1200" dirty="0" smtClean="0"/>
              <a:t>52(3), 210-227.</a:t>
            </a:r>
          </a:p>
          <a:p>
            <a:endParaRPr lang="en-CA" sz="1200" i="1" dirty="0" smtClean="0"/>
          </a:p>
          <a:p>
            <a:r>
              <a:rPr lang="en-CA" sz="1200" dirty="0"/>
              <a:t>Sandlin, J. (2005). Andragogy and Its Discontents: An Analysis of Andragogy from Three Critical Perspectives.  	</a:t>
            </a:r>
            <a:r>
              <a:rPr lang="en-CA" sz="1200" i="1" dirty="0"/>
              <a:t>PAACE Journal of Lifelong Learning, </a:t>
            </a:r>
            <a:r>
              <a:rPr lang="en-CA" sz="1200" dirty="0"/>
              <a:t>14, 25-42.</a:t>
            </a:r>
          </a:p>
          <a:p>
            <a:endParaRPr lang="en-CA" sz="1200" i="1" dirty="0"/>
          </a:p>
          <a:p>
            <a:r>
              <a:rPr lang="en-CA" sz="1200" dirty="0" smtClean="0"/>
              <a:t>Taylor, B, </a:t>
            </a:r>
            <a:r>
              <a:rPr lang="en-CA" sz="1200" dirty="0" err="1" smtClean="0"/>
              <a:t>Kroth</a:t>
            </a:r>
            <a:r>
              <a:rPr lang="en-CA" sz="1200" dirty="0" smtClean="0"/>
              <a:t>, M.(2009)  Andragogy’s Transition Into The Future: Meta-Analysis of Andragogy and Its </a:t>
            </a:r>
            <a:r>
              <a:rPr lang="en-CA" sz="1200" dirty="0" err="1" smtClean="0"/>
              <a:t>Seach</a:t>
            </a:r>
            <a:r>
              <a:rPr lang="en-CA" sz="1200" dirty="0" smtClean="0"/>
              <a:t> for 	a Measurable Instrument. </a:t>
            </a:r>
            <a:r>
              <a:rPr lang="en-CA" sz="1200" i="1" dirty="0" smtClean="0"/>
              <a:t>Journal of Adult Education, </a:t>
            </a:r>
            <a:r>
              <a:rPr lang="en-CA" sz="1200" dirty="0" smtClean="0"/>
              <a:t>38(1), 1-11.</a:t>
            </a:r>
          </a:p>
          <a:p>
            <a:endParaRPr lang="en-CA" sz="1200" dirty="0"/>
          </a:p>
          <a:p>
            <a:endParaRPr lang="en-CA" sz="1200" dirty="0"/>
          </a:p>
          <a:p>
            <a:endParaRPr lang="en-CA" sz="1200" dirty="0"/>
          </a:p>
          <a:p>
            <a:endParaRPr lang="en-CA" sz="1200" i="1" dirty="0"/>
          </a:p>
          <a:p>
            <a:endParaRPr lang="en-CA" sz="1200" dirty="0"/>
          </a:p>
        </p:txBody>
      </p:sp>
    </p:spTree>
    <p:extLst>
      <p:ext uri="{BB962C8B-B14F-4D97-AF65-F5344CB8AC3E}">
        <p14:creationId xmlns:p14="http://schemas.microsoft.com/office/powerpoint/2010/main" val="1690016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Andragogy </a:t>
            </a:r>
            <a:endParaRPr lang="en-US" dirty="0"/>
          </a:p>
        </p:txBody>
      </p:sp>
      <p:sp>
        <p:nvSpPr>
          <p:cNvPr id="4" name="TextBox 3"/>
          <p:cNvSpPr txBox="1"/>
          <p:nvPr/>
        </p:nvSpPr>
        <p:spPr>
          <a:xfrm>
            <a:off x="685800" y="1752600"/>
            <a:ext cx="7848600" cy="4124206"/>
          </a:xfrm>
          <a:prstGeom prst="rect">
            <a:avLst/>
          </a:prstGeom>
          <a:noFill/>
        </p:spPr>
        <p:txBody>
          <a:bodyPr wrap="square" rtlCol="0">
            <a:spAutoFit/>
          </a:bodyPr>
          <a:lstStyle/>
          <a:p>
            <a:r>
              <a:rPr lang="en-CA" dirty="0" smtClean="0"/>
              <a:t>From </a:t>
            </a:r>
            <a:r>
              <a:rPr lang="en-CA" i="1" dirty="0" smtClean="0"/>
              <a:t>Modern Practice of Adult Education: From Pedagogy to Andragogy</a:t>
            </a:r>
          </a:p>
          <a:p>
            <a:endParaRPr lang="en-CA" dirty="0" smtClean="0"/>
          </a:p>
          <a:p>
            <a:r>
              <a:rPr lang="en-CA" sz="2400" b="1" dirty="0" smtClean="0"/>
              <a:t>Andragogy</a:t>
            </a:r>
            <a:r>
              <a:rPr lang="en-CA" sz="2400" dirty="0" smtClean="0"/>
              <a:t> </a:t>
            </a:r>
            <a:r>
              <a:rPr lang="en-CA" sz="2400" dirty="0"/>
              <a:t>is </a:t>
            </a:r>
            <a:r>
              <a:rPr lang="en-CA" sz="2400" i="1" dirty="0"/>
              <a:t>“the art and science of helping adults </a:t>
            </a:r>
            <a:r>
              <a:rPr lang="en-CA" sz="2400" i="1" dirty="0" smtClean="0"/>
              <a:t>learn” </a:t>
            </a:r>
            <a:r>
              <a:rPr lang="en-CA" sz="2400" dirty="0" smtClean="0"/>
              <a:t>(Knowles</a:t>
            </a:r>
            <a:r>
              <a:rPr lang="en-CA" sz="2400" dirty="0"/>
              <a:t>, 1980) </a:t>
            </a:r>
            <a:r>
              <a:rPr lang="en-CA" sz="2400" dirty="0" smtClean="0"/>
              <a:t>. The theory is based on six assumptions which will be explained in the next section: </a:t>
            </a:r>
          </a:p>
          <a:p>
            <a:r>
              <a:rPr lang="en-CA" sz="2400" dirty="0" smtClean="0"/>
              <a:t>self-concept, experience, readiness to learn, orientation to learn, motivation to learn, and the need to know. </a:t>
            </a:r>
          </a:p>
          <a:p>
            <a:endParaRPr lang="en-CA" sz="2400" dirty="0"/>
          </a:p>
          <a:p>
            <a:r>
              <a:rPr lang="en-CA" sz="1600" dirty="0" smtClean="0"/>
              <a:t> </a:t>
            </a:r>
            <a:endParaRPr lang="en-CA" sz="1600" dirty="0"/>
          </a:p>
        </p:txBody>
      </p:sp>
    </p:spTree>
    <p:extLst>
      <p:ext uri="{BB962C8B-B14F-4D97-AF65-F5344CB8AC3E}">
        <p14:creationId xmlns:p14="http://schemas.microsoft.com/office/powerpoint/2010/main" val="11594676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Rectangle 2"/>
          <p:cNvSpPr/>
          <p:nvPr/>
        </p:nvSpPr>
        <p:spPr>
          <a:xfrm>
            <a:off x="838200" y="3105835"/>
            <a:ext cx="7848600" cy="1015663"/>
          </a:xfrm>
          <a:prstGeom prst="rect">
            <a:avLst/>
          </a:prstGeom>
        </p:spPr>
        <p:txBody>
          <a:bodyPr wrap="square">
            <a:spAutoFit/>
          </a:bodyPr>
          <a:lstStyle/>
          <a:p>
            <a:r>
              <a:rPr lang="en-CA" dirty="0"/>
              <a:t> </a:t>
            </a:r>
          </a:p>
          <a:p>
            <a:r>
              <a:rPr lang="en-CA" sz="2400" b="1" dirty="0"/>
              <a:t>Background video on Knowles and Andragogy </a:t>
            </a:r>
            <a:endParaRPr lang="en-CA" sz="2400" b="1" dirty="0" smtClean="0"/>
          </a:p>
          <a:p>
            <a:r>
              <a:rPr lang="en-CA" dirty="0" smtClean="0"/>
              <a:t>http</a:t>
            </a:r>
            <a:r>
              <a:rPr lang="en-CA" dirty="0"/>
              <a:t>://www.youtube.com/watch?v=U4iMFu4CnLQ&amp;feature=related</a:t>
            </a:r>
          </a:p>
        </p:txBody>
      </p:sp>
    </p:spTree>
    <p:extLst>
      <p:ext uri="{BB962C8B-B14F-4D97-AF65-F5344CB8AC3E}">
        <p14:creationId xmlns:p14="http://schemas.microsoft.com/office/powerpoint/2010/main" val="993430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6 assumptions - Introduction</a:t>
            </a:r>
            <a:endParaRPr lang="en-CA" dirty="0"/>
          </a:p>
        </p:txBody>
      </p:sp>
    </p:spTree>
    <p:extLst>
      <p:ext uri="{BB962C8B-B14F-4D97-AF65-F5344CB8AC3E}">
        <p14:creationId xmlns:p14="http://schemas.microsoft.com/office/powerpoint/2010/main" val="8161083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1. Self-Concept</a:t>
            </a:r>
            <a:endParaRPr lang="en-CA" dirty="0"/>
          </a:p>
        </p:txBody>
      </p:sp>
      <p:sp>
        <p:nvSpPr>
          <p:cNvPr id="4" name="TextBox 3"/>
          <p:cNvSpPr txBox="1"/>
          <p:nvPr/>
        </p:nvSpPr>
        <p:spPr>
          <a:xfrm>
            <a:off x="439994" y="1828800"/>
            <a:ext cx="8001000" cy="646331"/>
          </a:xfrm>
          <a:prstGeom prst="rect">
            <a:avLst/>
          </a:prstGeom>
          <a:noFill/>
        </p:spPr>
        <p:txBody>
          <a:bodyPr wrap="square" rtlCol="0">
            <a:spAutoFit/>
          </a:bodyPr>
          <a:lstStyle/>
          <a:p>
            <a:pPr algn="ctr"/>
            <a:r>
              <a:rPr lang="en-CA" dirty="0" smtClean="0"/>
              <a:t>Adult Learners are self-directed, autonomous, and independent (Chan, 2010)</a:t>
            </a:r>
            <a:endParaRPr lang="en-CA" dirty="0"/>
          </a:p>
        </p:txBody>
      </p:sp>
      <p:sp>
        <p:nvSpPr>
          <p:cNvPr id="5" name="TextBox 4"/>
          <p:cNvSpPr txBox="1"/>
          <p:nvPr/>
        </p:nvSpPr>
        <p:spPr>
          <a:xfrm>
            <a:off x="685800" y="2971800"/>
            <a:ext cx="7848600" cy="1477328"/>
          </a:xfrm>
          <a:prstGeom prst="rect">
            <a:avLst/>
          </a:prstGeom>
          <a:noFill/>
        </p:spPr>
        <p:txBody>
          <a:bodyPr wrap="square" rtlCol="0">
            <a:spAutoFit/>
          </a:bodyPr>
          <a:lstStyle/>
          <a:p>
            <a:r>
              <a:rPr lang="en-CA" dirty="0" smtClean="0"/>
              <a:t>Knowles appreciated the need of adults to be actively involved in the decisions that affect them, and as they matured, they became more capable of taking responsibility for themselves…he recommended that the learning environment be collaborative, welcoming, and one of mutual respect and trust (</a:t>
            </a:r>
            <a:r>
              <a:rPr lang="en-CA" dirty="0" err="1" smtClean="0"/>
              <a:t>Blondy</a:t>
            </a:r>
            <a:r>
              <a:rPr lang="en-CA" dirty="0" smtClean="0"/>
              <a:t>, 2007).</a:t>
            </a:r>
            <a:endParaRPr lang="en-CA" dirty="0"/>
          </a:p>
        </p:txBody>
      </p:sp>
      <p:sp>
        <p:nvSpPr>
          <p:cNvPr id="6" name="TextBox 5"/>
          <p:cNvSpPr txBox="1"/>
          <p:nvPr/>
        </p:nvSpPr>
        <p:spPr>
          <a:xfrm>
            <a:off x="439994" y="4727169"/>
            <a:ext cx="7865806" cy="646331"/>
          </a:xfrm>
          <a:prstGeom prst="rect">
            <a:avLst/>
          </a:prstGeom>
          <a:noFill/>
        </p:spPr>
        <p:txBody>
          <a:bodyPr wrap="square" rtlCol="0">
            <a:spAutoFit/>
          </a:bodyPr>
          <a:lstStyle/>
          <a:p>
            <a:pPr algn="ctr"/>
            <a:r>
              <a:rPr lang="en-CA" dirty="0" smtClean="0"/>
              <a:t>It is natural that “a person move from dependency toward increasing self-directedness, but at different rates” (Knowles, 1980).</a:t>
            </a:r>
            <a:endParaRPr lang="en-CA" dirty="0"/>
          </a:p>
        </p:txBody>
      </p:sp>
    </p:spTree>
    <p:extLst>
      <p:ext uri="{BB962C8B-B14F-4D97-AF65-F5344CB8AC3E}">
        <p14:creationId xmlns:p14="http://schemas.microsoft.com/office/powerpoint/2010/main" val="4132175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2. Role of experience</a:t>
            </a:r>
            <a:endParaRPr lang="en-CA" dirty="0"/>
          </a:p>
        </p:txBody>
      </p:sp>
      <p:sp>
        <p:nvSpPr>
          <p:cNvPr id="3" name="TextBox 2"/>
          <p:cNvSpPr txBox="1"/>
          <p:nvPr/>
        </p:nvSpPr>
        <p:spPr>
          <a:xfrm>
            <a:off x="432619" y="1828800"/>
            <a:ext cx="8305800" cy="646331"/>
          </a:xfrm>
          <a:prstGeom prst="rect">
            <a:avLst/>
          </a:prstGeom>
          <a:noFill/>
        </p:spPr>
        <p:txBody>
          <a:bodyPr wrap="square" rtlCol="0">
            <a:spAutoFit/>
          </a:bodyPr>
          <a:lstStyle/>
          <a:p>
            <a:pPr algn="ctr"/>
            <a:r>
              <a:rPr lang="en-CA" dirty="0" smtClean="0"/>
              <a:t>Repository of an adult’s experience is a rich resource for learning. Adults tend to learn by drawing from their previous experiences (Chan, 2010).</a:t>
            </a:r>
            <a:endParaRPr lang="en-CA" dirty="0"/>
          </a:p>
        </p:txBody>
      </p:sp>
      <p:sp>
        <p:nvSpPr>
          <p:cNvPr id="4" name="TextBox 3"/>
          <p:cNvSpPr txBox="1"/>
          <p:nvPr/>
        </p:nvSpPr>
        <p:spPr>
          <a:xfrm>
            <a:off x="737419" y="3124200"/>
            <a:ext cx="7696200" cy="1477328"/>
          </a:xfrm>
          <a:prstGeom prst="rect">
            <a:avLst/>
          </a:prstGeom>
          <a:noFill/>
        </p:spPr>
        <p:txBody>
          <a:bodyPr wrap="square" rtlCol="0">
            <a:spAutoFit/>
          </a:bodyPr>
          <a:lstStyle/>
          <a:p>
            <a:pPr algn="ctr"/>
            <a:r>
              <a:rPr lang="en-CA" dirty="0" smtClean="0"/>
              <a:t>Knowles differentiated the quality of experiences of adults versus children based on the different types of roles they occupied in society. He encouraged group discussion and collaboration that would draw on the heterogeneity and expertise within groups (</a:t>
            </a:r>
            <a:r>
              <a:rPr lang="en-CA" dirty="0" err="1" smtClean="0"/>
              <a:t>Blondy</a:t>
            </a:r>
            <a:r>
              <a:rPr lang="en-CA" dirty="0" smtClean="0"/>
              <a:t>, 2007). </a:t>
            </a:r>
            <a:endParaRPr lang="en-CA" dirty="0"/>
          </a:p>
        </p:txBody>
      </p:sp>
      <p:sp>
        <p:nvSpPr>
          <p:cNvPr id="5" name="TextBox 4"/>
          <p:cNvSpPr txBox="1"/>
          <p:nvPr/>
        </p:nvSpPr>
        <p:spPr>
          <a:xfrm>
            <a:off x="432619" y="4876800"/>
            <a:ext cx="8305800" cy="646331"/>
          </a:xfrm>
          <a:prstGeom prst="rect">
            <a:avLst/>
          </a:prstGeom>
          <a:noFill/>
        </p:spPr>
        <p:txBody>
          <a:bodyPr wrap="square" rtlCol="0">
            <a:spAutoFit/>
          </a:bodyPr>
          <a:lstStyle/>
          <a:p>
            <a:pPr algn="ctr"/>
            <a:r>
              <a:rPr lang="en-CA" dirty="0" smtClean="0"/>
              <a:t>“People attach more meaning to learning they gain from experience than those they acquire passively” (Knowles, 1980). </a:t>
            </a:r>
            <a:endParaRPr lang="en-CA" dirty="0"/>
          </a:p>
        </p:txBody>
      </p:sp>
    </p:spTree>
    <p:extLst>
      <p:ext uri="{BB962C8B-B14F-4D97-AF65-F5344CB8AC3E}">
        <p14:creationId xmlns:p14="http://schemas.microsoft.com/office/powerpoint/2010/main" val="18862954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3. Readiness to learn</a:t>
            </a:r>
            <a:endParaRPr lang="en-CA" dirty="0"/>
          </a:p>
        </p:txBody>
      </p:sp>
      <p:sp>
        <p:nvSpPr>
          <p:cNvPr id="3" name="TextBox 2"/>
          <p:cNvSpPr txBox="1"/>
          <p:nvPr/>
        </p:nvSpPr>
        <p:spPr>
          <a:xfrm>
            <a:off x="381000" y="1828800"/>
            <a:ext cx="8382000" cy="646331"/>
          </a:xfrm>
          <a:prstGeom prst="rect">
            <a:avLst/>
          </a:prstGeom>
          <a:noFill/>
        </p:spPr>
        <p:txBody>
          <a:bodyPr wrap="square" rtlCol="0">
            <a:spAutoFit/>
          </a:bodyPr>
          <a:lstStyle/>
          <a:p>
            <a:pPr algn="ctr"/>
            <a:r>
              <a:rPr lang="en-CA" dirty="0" smtClean="0"/>
              <a:t>Adults tend to be ready to learn what they believe they need to know (Chan, 2010)</a:t>
            </a:r>
            <a:endParaRPr lang="en-CA" dirty="0"/>
          </a:p>
        </p:txBody>
      </p:sp>
      <p:sp>
        <p:nvSpPr>
          <p:cNvPr id="4" name="TextBox 3"/>
          <p:cNvSpPr txBox="1"/>
          <p:nvPr/>
        </p:nvSpPr>
        <p:spPr>
          <a:xfrm>
            <a:off x="747252" y="2971800"/>
            <a:ext cx="7620000" cy="1477328"/>
          </a:xfrm>
          <a:prstGeom prst="rect">
            <a:avLst/>
          </a:prstGeom>
          <a:noFill/>
        </p:spPr>
        <p:txBody>
          <a:bodyPr wrap="square" rtlCol="0">
            <a:spAutoFit/>
          </a:bodyPr>
          <a:lstStyle/>
          <a:p>
            <a:pPr algn="ctr"/>
            <a:r>
              <a:rPr lang="en-CA" dirty="0" smtClean="0"/>
              <a:t>Adults often experience situations that triggered a need to learn something new. As a result, adult learners want to know why they need to know something before they learn it. Learning for adults springs primarily from necessity, but should also be a gratifying and pleasurable experience (</a:t>
            </a:r>
            <a:r>
              <a:rPr lang="en-CA" dirty="0" err="1" smtClean="0"/>
              <a:t>Blondy</a:t>
            </a:r>
            <a:r>
              <a:rPr lang="en-CA" dirty="0" smtClean="0"/>
              <a:t>, 2007). </a:t>
            </a:r>
            <a:endParaRPr lang="en-CA" dirty="0"/>
          </a:p>
        </p:txBody>
      </p:sp>
      <p:sp>
        <p:nvSpPr>
          <p:cNvPr id="6" name="TextBox 5"/>
          <p:cNvSpPr txBox="1"/>
          <p:nvPr/>
        </p:nvSpPr>
        <p:spPr>
          <a:xfrm>
            <a:off x="747252" y="4953000"/>
            <a:ext cx="7620000" cy="923330"/>
          </a:xfrm>
          <a:prstGeom prst="rect">
            <a:avLst/>
          </a:prstGeom>
          <a:noFill/>
        </p:spPr>
        <p:txBody>
          <a:bodyPr wrap="square" rtlCol="0">
            <a:spAutoFit/>
          </a:bodyPr>
          <a:lstStyle/>
          <a:p>
            <a:pPr algn="ctr"/>
            <a:r>
              <a:rPr lang="en-CA" dirty="0" smtClean="0"/>
              <a:t>“Learning programs should be organized around life-application categories and sequences according to the learners’ readiness to learn” (Knowles, 1980). </a:t>
            </a:r>
            <a:endParaRPr lang="en-CA" dirty="0"/>
          </a:p>
        </p:txBody>
      </p:sp>
    </p:spTree>
    <p:extLst>
      <p:ext uri="{BB962C8B-B14F-4D97-AF65-F5344CB8AC3E}">
        <p14:creationId xmlns:p14="http://schemas.microsoft.com/office/powerpoint/2010/main" val="24327242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4. Orientation to learning</a:t>
            </a:r>
            <a:endParaRPr lang="en-CA" dirty="0"/>
          </a:p>
        </p:txBody>
      </p:sp>
      <p:sp>
        <p:nvSpPr>
          <p:cNvPr id="3" name="TextBox 2"/>
          <p:cNvSpPr txBox="1"/>
          <p:nvPr/>
        </p:nvSpPr>
        <p:spPr>
          <a:xfrm>
            <a:off x="400665" y="1828800"/>
            <a:ext cx="8305800" cy="923330"/>
          </a:xfrm>
          <a:prstGeom prst="rect">
            <a:avLst/>
          </a:prstGeom>
          <a:noFill/>
        </p:spPr>
        <p:txBody>
          <a:bodyPr wrap="square" rtlCol="0">
            <a:spAutoFit/>
          </a:bodyPr>
          <a:lstStyle/>
          <a:p>
            <a:pPr algn="ctr"/>
            <a:r>
              <a:rPr lang="en-CA" dirty="0" smtClean="0"/>
              <a:t>Adults learn for more immediate applications rather than for future uses. Their learning orientation is problem centered, task-oriented, and life-focused (Chan, 2010). </a:t>
            </a:r>
            <a:endParaRPr lang="en-CA" dirty="0"/>
          </a:p>
        </p:txBody>
      </p:sp>
      <p:sp>
        <p:nvSpPr>
          <p:cNvPr id="4" name="TextBox 3"/>
          <p:cNvSpPr txBox="1"/>
          <p:nvPr/>
        </p:nvSpPr>
        <p:spPr>
          <a:xfrm>
            <a:off x="685800" y="3429000"/>
            <a:ext cx="8020665" cy="1754326"/>
          </a:xfrm>
          <a:prstGeom prst="rect">
            <a:avLst/>
          </a:prstGeom>
          <a:noFill/>
        </p:spPr>
        <p:txBody>
          <a:bodyPr wrap="square" rtlCol="0">
            <a:spAutoFit/>
          </a:bodyPr>
          <a:lstStyle/>
          <a:p>
            <a:r>
              <a:rPr lang="en-CA" dirty="0" smtClean="0"/>
              <a:t>“Learners see education as a process of developing increased competence to achieve their full potential. They want to be able to apply whatever knowledge and skill they gain today to living more effectively tomorrow. Accordingly, learning experiences should be organized around competency-development categories. People are performance-centered in their orientation to learning” (Knowles, 1980).</a:t>
            </a:r>
            <a:endParaRPr lang="en-CA" dirty="0"/>
          </a:p>
        </p:txBody>
      </p:sp>
    </p:spTree>
    <p:extLst>
      <p:ext uri="{BB962C8B-B14F-4D97-AF65-F5344CB8AC3E}">
        <p14:creationId xmlns:p14="http://schemas.microsoft.com/office/powerpoint/2010/main" val="10095812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2373</TotalTime>
  <Words>1266</Words>
  <Application>Microsoft Office PowerPoint</Application>
  <PresentationFormat>On-screen Show (4:3)</PresentationFormat>
  <Paragraphs>138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Apothecary</vt:lpstr>
      <vt:lpstr>Andragogy</vt:lpstr>
      <vt:lpstr>Presentation Outline</vt:lpstr>
      <vt:lpstr>Definition: Andragogy </vt:lpstr>
      <vt:lpstr>Introduction </vt:lpstr>
      <vt:lpstr>6 assumptions - Introduction</vt:lpstr>
      <vt:lpstr>1. Self-Concept</vt:lpstr>
      <vt:lpstr>2. Role of experience</vt:lpstr>
      <vt:lpstr>3. Readiness to learn</vt:lpstr>
      <vt:lpstr>4. Orientation to learning</vt:lpstr>
      <vt:lpstr>5. Internal motivation</vt:lpstr>
      <vt:lpstr>6. The need to know</vt:lpstr>
      <vt:lpstr>Discussion Questions</vt:lpstr>
      <vt:lpstr>Discussion questions</vt:lpstr>
      <vt:lpstr>Discussion Questions</vt:lpstr>
      <vt:lpstr>Discussion questions</vt:lpstr>
      <vt:lpstr>Discussion questions</vt:lpstr>
      <vt:lpstr>Discussion questions</vt:lpstr>
      <vt:lpstr>Criticisms – mini lectures </vt:lpstr>
      <vt:lpstr>Andragogy and online learning/technology</vt:lpstr>
      <vt:lpstr>Group activity</vt:lpstr>
      <vt:lpstr>References</vt:lpstr>
    </vt:vector>
  </TitlesOfParts>
  <Company>LDCSB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Andragogy</dc:title>
  <dc:creator>setup</dc:creator>
  <cp:lastModifiedBy>Elizabeth</cp:lastModifiedBy>
  <cp:revision>32</cp:revision>
  <dcterms:created xsi:type="dcterms:W3CDTF">2012-05-17T16:17:53Z</dcterms:created>
  <dcterms:modified xsi:type="dcterms:W3CDTF">2012-05-23T22:17:13Z</dcterms:modified>
</cp:coreProperties>
</file>