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7AAEF4E-FBCC-40AC-8405-E0E140693081}" type="datetimeFigureOut">
              <a:rPr lang="en-CA" smtClean="0"/>
              <a:t>31/10/2012</a:t>
            </a:fld>
            <a:endParaRPr lang="en-CA"/>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CA"/>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837673C-0318-4220-990B-1F7127B7B9C5}"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AAEF4E-FBCC-40AC-8405-E0E140693081}" type="datetimeFigureOut">
              <a:rPr lang="en-CA" smtClean="0"/>
              <a:t>31/10/2012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37673C-0318-4220-990B-1F7127B7B9C5}"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AAEF4E-FBCC-40AC-8405-E0E140693081}" type="datetimeFigureOut">
              <a:rPr lang="en-CA" smtClean="0"/>
              <a:t>31/10/2012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837673C-0318-4220-990B-1F7127B7B9C5}"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7AAEF4E-FBCC-40AC-8405-E0E140693081}" type="datetimeFigureOut">
              <a:rPr lang="en-CA" smtClean="0"/>
              <a:t>31/10/2012</a:t>
            </a:fld>
            <a:endParaRPr lang="en-CA"/>
          </a:p>
        </p:txBody>
      </p:sp>
      <p:sp>
        <p:nvSpPr>
          <p:cNvPr id="5" name="Footer Placeholder 4"/>
          <p:cNvSpPr>
            <a:spLocks noGrp="1"/>
          </p:cNvSpPr>
          <p:nvPr>
            <p:ph type="ftr" sz="quarter" idx="11"/>
          </p:nvPr>
        </p:nvSpPr>
        <p:spPr>
          <a:xfrm>
            <a:off x="457200" y="6480969"/>
            <a:ext cx="4260056" cy="300831"/>
          </a:xfrm>
        </p:spPr>
        <p:txBody>
          <a:bodyPr/>
          <a:lstStyle/>
          <a:p>
            <a:endParaRPr lang="en-CA"/>
          </a:p>
        </p:txBody>
      </p:sp>
      <p:sp>
        <p:nvSpPr>
          <p:cNvPr id="6" name="Slide Number Placeholder 5"/>
          <p:cNvSpPr>
            <a:spLocks noGrp="1"/>
          </p:cNvSpPr>
          <p:nvPr>
            <p:ph type="sldNum" sz="quarter" idx="12"/>
          </p:nvPr>
        </p:nvSpPr>
        <p:spPr/>
        <p:txBody>
          <a:bodyPr/>
          <a:lstStyle/>
          <a:p>
            <a:fld id="{1837673C-0318-4220-990B-1F7127B7B9C5}"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7AAEF4E-FBCC-40AC-8405-E0E140693081}" type="datetimeFigureOut">
              <a:rPr lang="en-CA" smtClean="0"/>
              <a:t>31/10/2012</a:t>
            </a:fld>
            <a:endParaRPr lang="en-CA"/>
          </a:p>
        </p:txBody>
      </p:sp>
      <p:sp>
        <p:nvSpPr>
          <p:cNvPr id="5" name="Footer Placeholder 4"/>
          <p:cNvSpPr>
            <a:spLocks noGrp="1"/>
          </p:cNvSpPr>
          <p:nvPr>
            <p:ph type="ftr" sz="quarter" idx="11"/>
          </p:nvPr>
        </p:nvSpPr>
        <p:spPr>
          <a:xfrm>
            <a:off x="2619376" y="6480969"/>
            <a:ext cx="4260056" cy="300831"/>
          </a:xfrm>
        </p:spPr>
        <p:txBody>
          <a:bodyPr/>
          <a:lstStyle/>
          <a:p>
            <a:endParaRPr lang="en-CA"/>
          </a:p>
        </p:txBody>
      </p:sp>
      <p:sp>
        <p:nvSpPr>
          <p:cNvPr id="6" name="Slide Number Placeholder 5"/>
          <p:cNvSpPr>
            <a:spLocks noGrp="1"/>
          </p:cNvSpPr>
          <p:nvPr>
            <p:ph type="sldNum" sz="quarter" idx="12"/>
          </p:nvPr>
        </p:nvSpPr>
        <p:spPr>
          <a:xfrm>
            <a:off x="8451056" y="809624"/>
            <a:ext cx="502920" cy="300831"/>
          </a:xfrm>
        </p:spPr>
        <p:txBody>
          <a:bodyPr/>
          <a:lstStyle/>
          <a:p>
            <a:fld id="{1837673C-0318-4220-990B-1F7127B7B9C5}" type="slidenum">
              <a:rPr lang="en-CA" smtClean="0"/>
              <a:t>‹#›</a:t>
            </a:fld>
            <a:endParaRPr lang="en-CA"/>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7AAEF4E-FBCC-40AC-8405-E0E140693081}" type="datetimeFigureOut">
              <a:rPr lang="en-CA" smtClean="0"/>
              <a:t>31/10/2012</a:t>
            </a:fld>
            <a:endParaRPr lang="en-CA"/>
          </a:p>
        </p:txBody>
      </p:sp>
      <p:sp>
        <p:nvSpPr>
          <p:cNvPr id="6" name="Footer Placeholder 5"/>
          <p:cNvSpPr>
            <a:spLocks noGrp="1"/>
          </p:cNvSpPr>
          <p:nvPr>
            <p:ph type="ftr" sz="quarter" idx="11"/>
          </p:nvPr>
        </p:nvSpPr>
        <p:spPr>
          <a:xfrm>
            <a:off x="457200" y="6480969"/>
            <a:ext cx="4260056" cy="301752"/>
          </a:xfrm>
        </p:spPr>
        <p:txBody>
          <a:bodyPr/>
          <a:lstStyle/>
          <a:p>
            <a:endParaRPr lang="en-CA"/>
          </a:p>
        </p:txBody>
      </p:sp>
      <p:sp>
        <p:nvSpPr>
          <p:cNvPr id="7" name="Slide Number Placeholder 6"/>
          <p:cNvSpPr>
            <a:spLocks noGrp="1"/>
          </p:cNvSpPr>
          <p:nvPr>
            <p:ph type="sldNum" sz="quarter" idx="12"/>
          </p:nvPr>
        </p:nvSpPr>
        <p:spPr>
          <a:xfrm>
            <a:off x="7589520" y="6480969"/>
            <a:ext cx="502920" cy="301752"/>
          </a:xfrm>
        </p:spPr>
        <p:txBody>
          <a:bodyPr/>
          <a:lstStyle/>
          <a:p>
            <a:fld id="{1837673C-0318-4220-990B-1F7127B7B9C5}"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7AAEF4E-FBCC-40AC-8405-E0E140693081}" type="datetimeFigureOut">
              <a:rPr lang="en-CA" smtClean="0"/>
              <a:t>31/10/2012</a:t>
            </a:fld>
            <a:endParaRPr lang="en-CA"/>
          </a:p>
        </p:txBody>
      </p:sp>
      <p:sp>
        <p:nvSpPr>
          <p:cNvPr id="8" name="Footer Placeholder 7"/>
          <p:cNvSpPr>
            <a:spLocks noGrp="1"/>
          </p:cNvSpPr>
          <p:nvPr>
            <p:ph type="ftr" sz="quarter" idx="11"/>
          </p:nvPr>
        </p:nvSpPr>
        <p:spPr>
          <a:xfrm>
            <a:off x="457200" y="6480969"/>
            <a:ext cx="4261104" cy="301752"/>
          </a:xfrm>
        </p:spPr>
        <p:txBody>
          <a:bodyPr/>
          <a:lstStyle/>
          <a:p>
            <a:endParaRPr lang="en-CA"/>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837673C-0318-4220-990B-1F7127B7B9C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AAEF4E-FBCC-40AC-8405-E0E140693081}" type="datetimeFigureOut">
              <a:rPr lang="en-CA" smtClean="0"/>
              <a:t>31/10/2012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837673C-0318-4220-990B-1F7127B7B9C5}"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7AAEF4E-FBCC-40AC-8405-E0E140693081}" type="datetimeFigureOut">
              <a:rPr lang="en-CA" smtClean="0"/>
              <a:t>31/10/2012</a:t>
            </a:fld>
            <a:endParaRPr lang="en-CA"/>
          </a:p>
        </p:txBody>
      </p:sp>
      <p:sp>
        <p:nvSpPr>
          <p:cNvPr id="3" name="Footer Placeholder 2"/>
          <p:cNvSpPr>
            <a:spLocks noGrp="1"/>
          </p:cNvSpPr>
          <p:nvPr>
            <p:ph type="ftr" sz="quarter" idx="11"/>
          </p:nvPr>
        </p:nvSpPr>
        <p:spPr>
          <a:xfrm>
            <a:off x="457200" y="6481890"/>
            <a:ext cx="4260056" cy="300831"/>
          </a:xfrm>
        </p:spPr>
        <p:txBody>
          <a:bodyPr/>
          <a:lstStyle/>
          <a:p>
            <a:endParaRPr lang="en-CA"/>
          </a:p>
        </p:txBody>
      </p:sp>
      <p:sp>
        <p:nvSpPr>
          <p:cNvPr id="4" name="Slide Number Placeholder 3"/>
          <p:cNvSpPr>
            <a:spLocks noGrp="1"/>
          </p:cNvSpPr>
          <p:nvPr>
            <p:ph type="sldNum" sz="quarter" idx="12"/>
          </p:nvPr>
        </p:nvSpPr>
        <p:spPr>
          <a:xfrm>
            <a:off x="7589520" y="6480969"/>
            <a:ext cx="502920" cy="301752"/>
          </a:xfrm>
        </p:spPr>
        <p:txBody>
          <a:bodyPr/>
          <a:lstStyle/>
          <a:p>
            <a:fld id="{1837673C-0318-4220-990B-1F7127B7B9C5}"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7AAEF4E-FBCC-40AC-8405-E0E140693081}" type="datetimeFigureOut">
              <a:rPr lang="en-CA" smtClean="0"/>
              <a:t>31/10/2012</a:t>
            </a:fld>
            <a:endParaRPr lang="en-CA"/>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837673C-0318-4220-990B-1F7127B7B9C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7AAEF4E-FBCC-40AC-8405-E0E140693081}" type="datetimeFigureOut">
              <a:rPr lang="en-CA" smtClean="0"/>
              <a:t>31/10/2012</a:t>
            </a:fld>
            <a:endParaRPr lang="en-CA"/>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CA"/>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837673C-0318-4220-990B-1F7127B7B9C5}"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7AAEF4E-FBCC-40AC-8405-E0E140693081}" type="datetimeFigureOut">
              <a:rPr lang="en-CA" smtClean="0"/>
              <a:t>31/10/2012</a:t>
            </a:fld>
            <a:endParaRPr lang="en-CA"/>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CA"/>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837673C-0318-4220-990B-1F7127B7B9C5}"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HaBnbkAUdnI"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1052736"/>
            <a:ext cx="8062912" cy="1193577"/>
          </a:xfrm>
        </p:spPr>
        <p:txBody>
          <a:bodyPr>
            <a:normAutofit fontScale="90000"/>
          </a:bodyPr>
          <a:lstStyle/>
          <a:p>
            <a:r>
              <a:rPr lang="en-CA" sz="3600" dirty="0" smtClean="0">
                <a:effectLst/>
              </a:rPr>
              <a:t/>
            </a:r>
            <a:br>
              <a:rPr lang="en-CA" sz="3600" dirty="0" smtClean="0">
                <a:effectLst/>
              </a:rPr>
            </a:br>
            <a:r>
              <a:rPr lang="en-CA" sz="3600" dirty="0">
                <a:effectLst/>
              </a:rPr>
              <a:t/>
            </a:r>
            <a:br>
              <a:rPr lang="en-CA" sz="3600" dirty="0">
                <a:effectLst/>
              </a:rPr>
            </a:br>
            <a:r>
              <a:rPr lang="en-CA" sz="4000" dirty="0" smtClean="0">
                <a:effectLst/>
              </a:rPr>
              <a:t/>
            </a:r>
            <a:br>
              <a:rPr lang="en-CA" sz="4000" dirty="0" smtClean="0">
                <a:effectLst/>
              </a:rPr>
            </a:br>
            <a:r>
              <a:rPr lang="en-CA" sz="4000" b="1" dirty="0" smtClean="0">
                <a:effectLst/>
              </a:rPr>
              <a:t>Environmental </a:t>
            </a:r>
            <a:r>
              <a:rPr lang="en-CA" sz="4000" b="1" dirty="0">
                <a:effectLst/>
              </a:rPr>
              <a:t>Action as Context for Youth Development</a:t>
            </a:r>
            <a:r>
              <a:rPr lang="en-CA" sz="4000" dirty="0">
                <a:effectLst/>
              </a:rPr>
              <a:t/>
            </a:r>
            <a:br>
              <a:rPr lang="en-CA" sz="4000" dirty="0">
                <a:effectLst/>
              </a:rPr>
            </a:br>
            <a:endParaRPr lang="en-CA" sz="4000" dirty="0"/>
          </a:p>
        </p:txBody>
      </p:sp>
      <p:sp>
        <p:nvSpPr>
          <p:cNvPr id="3" name="Subtitle 2"/>
          <p:cNvSpPr>
            <a:spLocks noGrp="1"/>
          </p:cNvSpPr>
          <p:nvPr>
            <p:ph type="subTitle" idx="1"/>
          </p:nvPr>
        </p:nvSpPr>
        <p:spPr>
          <a:xfrm>
            <a:off x="540544" y="1772816"/>
            <a:ext cx="8062912" cy="2230064"/>
          </a:xfrm>
        </p:spPr>
        <p:txBody>
          <a:bodyPr>
            <a:normAutofit lnSpcReduction="10000"/>
          </a:bodyPr>
          <a:lstStyle/>
          <a:p>
            <a:r>
              <a:rPr lang="en-CA" b="1" dirty="0"/>
              <a:t>Tania M. </a:t>
            </a:r>
            <a:r>
              <a:rPr lang="en-CA" b="1" dirty="0" err="1"/>
              <a:t>Schusler</a:t>
            </a:r>
            <a:r>
              <a:rPr lang="en-CA" b="1" dirty="0"/>
              <a:t> and Marianne E. </a:t>
            </a:r>
            <a:r>
              <a:rPr lang="en-CA" b="1" dirty="0" err="1"/>
              <a:t>Krasny</a:t>
            </a:r>
            <a:endParaRPr lang="en-CA" b="1" dirty="0"/>
          </a:p>
          <a:p>
            <a:endParaRPr lang="en-CA" dirty="0" smtClean="0"/>
          </a:p>
          <a:p>
            <a:endParaRPr lang="en-CA" dirty="0"/>
          </a:p>
          <a:p>
            <a:r>
              <a:rPr lang="en-CA" dirty="0" smtClean="0"/>
              <a:t>Elizabeth Browning</a:t>
            </a:r>
          </a:p>
          <a:p>
            <a:r>
              <a:rPr lang="en-CA" dirty="0" smtClean="0"/>
              <a:t>November 1, 2012</a:t>
            </a:r>
            <a:endParaRPr lang="en-CA" dirty="0"/>
          </a:p>
        </p:txBody>
      </p:sp>
    </p:spTree>
    <p:extLst>
      <p:ext uri="{BB962C8B-B14F-4D97-AF65-F5344CB8AC3E}">
        <p14:creationId xmlns:p14="http://schemas.microsoft.com/office/powerpoint/2010/main" val="305862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Video &amp; Discussion</a:t>
            </a:r>
            <a:endParaRPr lang="en-CA" dirty="0"/>
          </a:p>
        </p:txBody>
      </p:sp>
      <p:sp>
        <p:nvSpPr>
          <p:cNvPr id="3" name="Content Placeholder 2"/>
          <p:cNvSpPr>
            <a:spLocks noGrp="1"/>
          </p:cNvSpPr>
          <p:nvPr>
            <p:ph idx="1"/>
          </p:nvPr>
        </p:nvSpPr>
        <p:spPr>
          <a:xfrm>
            <a:off x="457200" y="1882808"/>
            <a:ext cx="8229600" cy="3778440"/>
          </a:xfrm>
        </p:spPr>
        <p:txBody>
          <a:bodyPr>
            <a:normAutofit fontScale="92500" lnSpcReduction="20000"/>
          </a:bodyPr>
          <a:lstStyle/>
          <a:p>
            <a:r>
              <a:rPr lang="en-CA" dirty="0"/>
              <a:t>Video – made by students (youth EA), about EA. Provides some examples of EA. </a:t>
            </a:r>
            <a:r>
              <a:rPr lang="en-CA" u="sng" dirty="0">
                <a:hlinkClick r:id="rId2"/>
              </a:rPr>
              <a:t>http://www.youtube.com/watch?v=HaBnbkAUdnI</a:t>
            </a:r>
            <a:endParaRPr lang="en-CA" dirty="0"/>
          </a:p>
          <a:p>
            <a:endParaRPr lang="en-CA" b="1" dirty="0" smtClean="0"/>
          </a:p>
          <a:p>
            <a:r>
              <a:rPr lang="en-CA" b="1" dirty="0" smtClean="0"/>
              <a:t>**Please skip ahead 27 seconds into the video then start watching!</a:t>
            </a:r>
          </a:p>
          <a:p>
            <a:endParaRPr lang="en-CA" b="1" dirty="0" smtClean="0"/>
          </a:p>
          <a:p>
            <a:r>
              <a:rPr lang="en-CA" b="1" dirty="0" smtClean="0"/>
              <a:t>Checkmark when you are back. Thanks!</a:t>
            </a:r>
            <a:endParaRPr lang="en-CA" b="1" dirty="0"/>
          </a:p>
        </p:txBody>
      </p:sp>
    </p:spTree>
    <p:extLst>
      <p:ext uri="{BB962C8B-B14F-4D97-AF65-F5344CB8AC3E}">
        <p14:creationId xmlns:p14="http://schemas.microsoft.com/office/powerpoint/2010/main" val="1327733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Content Placeholder 2"/>
          <p:cNvSpPr>
            <a:spLocks noGrp="1"/>
          </p:cNvSpPr>
          <p:nvPr>
            <p:ph idx="1"/>
          </p:nvPr>
        </p:nvSpPr>
        <p:spPr/>
        <p:txBody>
          <a:bodyPr>
            <a:normAutofit fontScale="92500" lnSpcReduction="20000"/>
          </a:bodyPr>
          <a:lstStyle/>
          <a:p>
            <a:pPr lvl="0"/>
            <a:r>
              <a:rPr lang="en-CA" dirty="0"/>
              <a:t>Reactions to video?</a:t>
            </a:r>
          </a:p>
          <a:p>
            <a:pPr lvl="0"/>
            <a:r>
              <a:rPr lang="en-CA" dirty="0"/>
              <a:t>What aspect of Environmental action do you </a:t>
            </a:r>
            <a:r>
              <a:rPr lang="en-CA" dirty="0" smtClean="0"/>
              <a:t>see/hear?</a:t>
            </a:r>
            <a:endParaRPr lang="en-CA" dirty="0"/>
          </a:p>
          <a:p>
            <a:r>
              <a:rPr lang="en-CA" dirty="0" smtClean="0"/>
              <a:t>In this example youth get </a:t>
            </a:r>
            <a:r>
              <a:rPr lang="en-CA" dirty="0"/>
              <a:t>the credit and the educators are invisible. Can you identify any of the nine practice themes and related strategies? </a:t>
            </a:r>
            <a:endParaRPr lang="en-CA" dirty="0" smtClean="0"/>
          </a:p>
          <a:p>
            <a:r>
              <a:rPr lang="en-CA" dirty="0" smtClean="0"/>
              <a:t>Can you imagine how educators have facilitated this learning?</a:t>
            </a:r>
          </a:p>
          <a:p>
            <a:r>
              <a:rPr lang="en-CA" dirty="0" smtClean="0"/>
              <a:t>How might this information effect your own practice? </a:t>
            </a:r>
            <a:endParaRPr lang="en-CA" dirty="0"/>
          </a:p>
          <a:p>
            <a:endParaRPr lang="en-CA" dirty="0"/>
          </a:p>
        </p:txBody>
      </p:sp>
    </p:spTree>
    <p:extLst>
      <p:ext uri="{BB962C8B-B14F-4D97-AF65-F5344CB8AC3E}">
        <p14:creationId xmlns:p14="http://schemas.microsoft.com/office/powerpoint/2010/main" val="1102809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a:t>
            </a:r>
            <a:endParaRPr lang="en-CA" dirty="0"/>
          </a:p>
        </p:txBody>
      </p:sp>
      <p:sp>
        <p:nvSpPr>
          <p:cNvPr id="3" name="Content Placeholder 2"/>
          <p:cNvSpPr>
            <a:spLocks noGrp="1"/>
          </p:cNvSpPr>
          <p:nvPr>
            <p:ph idx="1"/>
          </p:nvPr>
        </p:nvSpPr>
        <p:spPr>
          <a:xfrm>
            <a:off x="457200" y="1412776"/>
            <a:ext cx="8507288" cy="5328592"/>
          </a:xfrm>
        </p:spPr>
        <p:txBody>
          <a:bodyPr>
            <a:normAutofit/>
          </a:bodyPr>
          <a:lstStyle/>
          <a:p>
            <a:pPr marL="64008" indent="0">
              <a:buNone/>
            </a:pPr>
            <a:r>
              <a:rPr lang="en-CA" dirty="0" smtClean="0"/>
              <a:t>Nine Practice Themes:</a:t>
            </a:r>
          </a:p>
          <a:p>
            <a:r>
              <a:rPr lang="en-CA" sz="2400" dirty="0" smtClean="0"/>
              <a:t>Creating safe spaces</a:t>
            </a:r>
          </a:p>
          <a:p>
            <a:r>
              <a:rPr lang="en-CA" sz="2400" dirty="0" smtClean="0"/>
              <a:t>Providing structure</a:t>
            </a:r>
          </a:p>
          <a:p>
            <a:r>
              <a:rPr lang="en-CA" sz="2400" dirty="0" smtClean="0"/>
              <a:t>Building respectful, trusting relationships</a:t>
            </a:r>
          </a:p>
          <a:p>
            <a:r>
              <a:rPr lang="en-CA" sz="2400" dirty="0" smtClean="0"/>
              <a:t>Bridging differences and creating opportunities for all learners to contribute</a:t>
            </a:r>
          </a:p>
          <a:p>
            <a:r>
              <a:rPr lang="en-CA" sz="2400" dirty="0" smtClean="0"/>
              <a:t>Setting clear, rigorous expectations</a:t>
            </a:r>
          </a:p>
          <a:p>
            <a:r>
              <a:rPr lang="en-CA" sz="2400" dirty="0" smtClean="0"/>
              <a:t>Providing opportunities for meaningful contribution </a:t>
            </a:r>
          </a:p>
          <a:p>
            <a:r>
              <a:rPr lang="en-CA" sz="2400" dirty="0" smtClean="0"/>
              <a:t>Supporting youth as they encounter new challenges </a:t>
            </a:r>
          </a:p>
          <a:p>
            <a:r>
              <a:rPr lang="en-CA" sz="2400" dirty="0" smtClean="0"/>
              <a:t>Connecting youth with their community</a:t>
            </a:r>
          </a:p>
          <a:p>
            <a:r>
              <a:rPr lang="en-CA" sz="2400" dirty="0" smtClean="0"/>
              <a:t>Expanding horizons through novel experiences</a:t>
            </a:r>
          </a:p>
          <a:p>
            <a:endParaRPr lang="en-CA" sz="1600" dirty="0" smtClean="0"/>
          </a:p>
          <a:p>
            <a:endParaRPr lang="en-CA" dirty="0"/>
          </a:p>
        </p:txBody>
      </p:sp>
    </p:spTree>
    <p:extLst>
      <p:ext uri="{BB962C8B-B14F-4D97-AF65-F5344CB8AC3E}">
        <p14:creationId xmlns:p14="http://schemas.microsoft.com/office/powerpoint/2010/main" val="2786923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Study</a:t>
            </a:r>
            <a:endParaRPr lang="en-CA" dirty="0"/>
          </a:p>
        </p:txBody>
      </p:sp>
      <p:sp>
        <p:nvSpPr>
          <p:cNvPr id="3" name="Content Placeholder 2"/>
          <p:cNvSpPr>
            <a:spLocks noGrp="1"/>
          </p:cNvSpPr>
          <p:nvPr>
            <p:ph idx="1"/>
          </p:nvPr>
        </p:nvSpPr>
        <p:spPr/>
        <p:txBody>
          <a:bodyPr>
            <a:normAutofit fontScale="92500" lnSpcReduction="20000"/>
          </a:bodyPr>
          <a:lstStyle/>
          <a:p>
            <a:r>
              <a:rPr lang="en-CA" dirty="0"/>
              <a:t>This study explores the practices of teachers, </a:t>
            </a:r>
            <a:r>
              <a:rPr lang="en-CA" dirty="0" err="1"/>
              <a:t>nonformal</a:t>
            </a:r>
            <a:r>
              <a:rPr lang="en-CA" dirty="0"/>
              <a:t> science educators, community organizers, youth program managers, and other educators facilitating youth participation in local environmental action, as well as the experiences of some of the youth involved. They discovered strong parallels with the theory and empirical research in the youth development literature suggesting environmental action is a valuable context for positive youth development. </a:t>
            </a:r>
          </a:p>
        </p:txBody>
      </p:sp>
    </p:spTree>
    <p:extLst>
      <p:ext uri="{BB962C8B-B14F-4D97-AF65-F5344CB8AC3E}">
        <p14:creationId xmlns:p14="http://schemas.microsoft.com/office/powerpoint/2010/main" val="1051592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Environmental Action?</a:t>
            </a:r>
            <a:endParaRPr lang="en-CA" dirty="0"/>
          </a:p>
        </p:txBody>
      </p:sp>
      <p:sp>
        <p:nvSpPr>
          <p:cNvPr id="3" name="Content Placeholder 2"/>
          <p:cNvSpPr>
            <a:spLocks noGrp="1"/>
          </p:cNvSpPr>
          <p:nvPr>
            <p:ph idx="1"/>
          </p:nvPr>
        </p:nvSpPr>
        <p:spPr>
          <a:xfrm>
            <a:off x="457200" y="1412776"/>
            <a:ext cx="8229600" cy="5042032"/>
          </a:xfrm>
        </p:spPr>
        <p:txBody>
          <a:bodyPr>
            <a:normAutofit fontScale="92500"/>
          </a:bodyPr>
          <a:lstStyle/>
          <a:p>
            <a:r>
              <a:rPr lang="en-CA" sz="2400" dirty="0"/>
              <a:t>“Environmental  action involves deliberate decisions, planning, implementation, and reflection by an individual or group intended to achieve a specific environmental outcome” (208).</a:t>
            </a:r>
          </a:p>
          <a:p>
            <a:r>
              <a:rPr lang="en-CA" sz="2400" dirty="0"/>
              <a:t>Environmental action is NOT environmental behaviour and activity because action is intentional, consciously undertaken with reference to motives and reasons. Environmental action is targeted at the solutions to the root causes of a problem.</a:t>
            </a:r>
          </a:p>
          <a:p>
            <a:r>
              <a:rPr lang="en-CA" b="1" dirty="0"/>
              <a:t>Q: Why is this distinction important? We are talking about positive youth development. Do you see a connection between PYD and this definition of environmental action? </a:t>
            </a:r>
            <a:endParaRPr lang="en-CA" dirty="0"/>
          </a:p>
          <a:p>
            <a:endParaRPr lang="en-CA" dirty="0"/>
          </a:p>
        </p:txBody>
      </p:sp>
    </p:spTree>
    <p:extLst>
      <p:ext uri="{BB962C8B-B14F-4D97-AF65-F5344CB8AC3E}">
        <p14:creationId xmlns:p14="http://schemas.microsoft.com/office/powerpoint/2010/main" val="98479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Positive Youth Development (PYD)</a:t>
            </a:r>
            <a:endParaRPr lang="en-CA" sz="4000" dirty="0"/>
          </a:p>
        </p:txBody>
      </p:sp>
      <p:sp>
        <p:nvSpPr>
          <p:cNvPr id="3" name="Content Placeholder 2"/>
          <p:cNvSpPr>
            <a:spLocks noGrp="1"/>
          </p:cNvSpPr>
          <p:nvPr>
            <p:ph idx="1"/>
          </p:nvPr>
        </p:nvSpPr>
        <p:spPr/>
        <p:txBody>
          <a:bodyPr/>
          <a:lstStyle/>
          <a:p>
            <a:r>
              <a:rPr lang="en-CA" dirty="0"/>
              <a:t>Where problem-reduction approaches view youth as recipients of services intended to decrease problems like alcohol use and violence, </a:t>
            </a:r>
            <a:r>
              <a:rPr lang="en-CA" b="1" dirty="0"/>
              <a:t>PYD takes an asset-based approach that values young people’s strength and future potential</a:t>
            </a:r>
            <a:r>
              <a:rPr lang="en-CA" dirty="0"/>
              <a:t> in recognition that “problem-free” does not mean well prepared for adulthood. </a:t>
            </a:r>
            <a:endParaRPr lang="en-CA" dirty="0"/>
          </a:p>
        </p:txBody>
      </p:sp>
    </p:spTree>
    <p:extLst>
      <p:ext uri="{BB962C8B-B14F-4D97-AF65-F5344CB8AC3E}">
        <p14:creationId xmlns:p14="http://schemas.microsoft.com/office/powerpoint/2010/main" val="2086602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15566"/>
            <a:ext cx="8229600" cy="1145282"/>
          </a:xfrm>
        </p:spPr>
        <p:txBody>
          <a:bodyPr>
            <a:noAutofit/>
          </a:bodyPr>
          <a:lstStyle/>
          <a:p>
            <a:r>
              <a:rPr lang="en-CA" sz="3200" b="1" dirty="0">
                <a:effectLst/>
              </a:rPr>
              <a:t>The four </a:t>
            </a:r>
            <a:r>
              <a:rPr lang="en-CA" sz="3200" b="1" dirty="0" smtClean="0">
                <a:effectLst/>
              </a:rPr>
              <a:t>categories of developmental assets contributing to well-being </a:t>
            </a:r>
            <a:r>
              <a:rPr lang="en-CA" sz="3200" b="1" dirty="0">
                <a:effectLst/>
              </a:rPr>
              <a:t>are:</a:t>
            </a:r>
            <a:r>
              <a:rPr lang="en-CA" sz="2400" dirty="0">
                <a:effectLst/>
              </a:rPr>
              <a:t/>
            </a:r>
            <a:br>
              <a:rPr lang="en-CA" sz="2400" dirty="0">
                <a:effectLst/>
              </a:rPr>
            </a:br>
            <a:endParaRPr lang="en-CA" sz="2400" dirty="0">
              <a:solidFill>
                <a:schemeClr val="tx1"/>
              </a:solidFill>
            </a:endParaRPr>
          </a:p>
        </p:txBody>
      </p:sp>
      <p:sp>
        <p:nvSpPr>
          <p:cNvPr id="3" name="TextBox 2"/>
          <p:cNvSpPr txBox="1"/>
          <p:nvPr/>
        </p:nvSpPr>
        <p:spPr>
          <a:xfrm>
            <a:off x="971600" y="2060848"/>
            <a:ext cx="7488832" cy="4154984"/>
          </a:xfrm>
          <a:prstGeom prst="rect">
            <a:avLst/>
          </a:prstGeom>
          <a:noFill/>
        </p:spPr>
        <p:txBody>
          <a:bodyPr wrap="square" rtlCol="0">
            <a:spAutoFit/>
          </a:bodyPr>
          <a:lstStyle/>
          <a:p>
            <a:pPr marL="457200" indent="-457200">
              <a:buAutoNum type="arabicPeriod"/>
            </a:pPr>
            <a:r>
              <a:rPr lang="en-CA" sz="2400" dirty="0" smtClean="0">
                <a:solidFill>
                  <a:schemeClr val="tx1"/>
                </a:solidFill>
                <a:effectLst/>
              </a:rPr>
              <a:t>Physical development (health habits, risk management skills)</a:t>
            </a:r>
          </a:p>
          <a:p>
            <a:pPr marL="457200" indent="-457200">
              <a:buAutoNum type="arabicPeriod"/>
            </a:pPr>
            <a:r>
              <a:rPr lang="en-CA" sz="2400" dirty="0" smtClean="0">
                <a:solidFill>
                  <a:schemeClr val="tx1"/>
                </a:solidFill>
                <a:effectLst/>
              </a:rPr>
              <a:t>Intellectual development (critical thinking, and decision making skills)</a:t>
            </a:r>
          </a:p>
          <a:p>
            <a:pPr marL="457200" indent="-457200">
              <a:buAutoNum type="arabicPeriod"/>
            </a:pPr>
            <a:r>
              <a:rPr lang="en-CA" sz="2400" dirty="0" smtClean="0">
                <a:solidFill>
                  <a:schemeClr val="tx1"/>
                </a:solidFill>
                <a:effectLst/>
              </a:rPr>
              <a:t>Psychological and Emotional development (self-regulation, coping, conflict resolution; confidence in personal efficacy)</a:t>
            </a:r>
          </a:p>
          <a:p>
            <a:pPr marL="457200" indent="-457200">
              <a:buAutoNum type="arabicPeriod"/>
            </a:pPr>
            <a:r>
              <a:rPr lang="en-CA" sz="2400" dirty="0" smtClean="0">
                <a:solidFill>
                  <a:schemeClr val="tx1"/>
                </a:solidFill>
                <a:effectLst/>
              </a:rPr>
              <a:t>Social development (trust with others, sense of social place/integration)</a:t>
            </a:r>
          </a:p>
          <a:p>
            <a:endParaRPr lang="en-CA" sz="2400" dirty="0" smtClean="0"/>
          </a:p>
          <a:p>
            <a:r>
              <a:rPr lang="en-CA" sz="2400" b="1" dirty="0" smtClean="0"/>
              <a:t>Comments at this point?</a:t>
            </a:r>
            <a:endParaRPr lang="en-CA" sz="2400" b="1" dirty="0"/>
          </a:p>
        </p:txBody>
      </p:sp>
    </p:spTree>
    <p:extLst>
      <p:ext uri="{BB962C8B-B14F-4D97-AF65-F5344CB8AC3E}">
        <p14:creationId xmlns:p14="http://schemas.microsoft.com/office/powerpoint/2010/main" val="255214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Methodology </a:t>
            </a:r>
            <a:endParaRPr lang="en-CA" dirty="0"/>
          </a:p>
        </p:txBody>
      </p:sp>
      <p:sp>
        <p:nvSpPr>
          <p:cNvPr id="3" name="Content Placeholder 2"/>
          <p:cNvSpPr>
            <a:spLocks noGrp="1"/>
          </p:cNvSpPr>
          <p:nvPr>
            <p:ph idx="1"/>
          </p:nvPr>
        </p:nvSpPr>
        <p:spPr>
          <a:xfrm>
            <a:off x="457200" y="1340768"/>
            <a:ext cx="8229600" cy="5114040"/>
          </a:xfrm>
        </p:spPr>
        <p:txBody>
          <a:bodyPr>
            <a:normAutofit fontScale="70000" lnSpcReduction="20000"/>
          </a:bodyPr>
          <a:lstStyle/>
          <a:p>
            <a:pPr lvl="0"/>
            <a:r>
              <a:rPr lang="en-CA" sz="3200" dirty="0"/>
              <a:t>Semi-structured, open-ended interviews, asked educators to describe and reflect on practice, focused on narrative (qualitative, don’t ask what someone thinks, asks </a:t>
            </a:r>
            <a:r>
              <a:rPr lang="en-CA" sz="3200" dirty="0" smtClean="0"/>
              <a:t>how </a:t>
            </a:r>
            <a:r>
              <a:rPr lang="en-CA" sz="3200" dirty="0"/>
              <a:t>they approached, handled, responded etc.)</a:t>
            </a:r>
          </a:p>
          <a:p>
            <a:pPr lvl="0"/>
            <a:r>
              <a:rPr lang="en-CA" sz="3200" dirty="0"/>
              <a:t>Selected individuals whose practice shared criteria central to environmental action and shared decision making with youth in one or more of the following forms of EA:</a:t>
            </a:r>
          </a:p>
          <a:p>
            <a:pPr lvl="1"/>
            <a:r>
              <a:rPr lang="en-CA" sz="2800" dirty="0"/>
              <a:t>Physical environment improvements</a:t>
            </a:r>
          </a:p>
          <a:p>
            <a:pPr lvl="1"/>
            <a:r>
              <a:rPr lang="en-CA" sz="2800" dirty="0"/>
              <a:t>Community education</a:t>
            </a:r>
          </a:p>
          <a:p>
            <a:pPr lvl="1"/>
            <a:r>
              <a:rPr lang="en-CA" sz="2800" dirty="0"/>
              <a:t>Inquiry</a:t>
            </a:r>
          </a:p>
          <a:p>
            <a:pPr lvl="1"/>
            <a:r>
              <a:rPr lang="en-CA" sz="2800" dirty="0"/>
              <a:t>Public issue analysis and advocacy for policy change</a:t>
            </a:r>
          </a:p>
          <a:p>
            <a:pPr lvl="1"/>
            <a:r>
              <a:rPr lang="en-CA" sz="2800" dirty="0"/>
              <a:t>Products or services contributing to community development</a:t>
            </a:r>
          </a:p>
          <a:p>
            <a:pPr lvl="0"/>
            <a:r>
              <a:rPr lang="en-CA" sz="3200" dirty="0"/>
              <a:t>33 educators from 28 organization </a:t>
            </a:r>
          </a:p>
          <a:p>
            <a:pPr lvl="0"/>
            <a:r>
              <a:rPr lang="en-CA" sz="3200" dirty="0" smtClean="0"/>
              <a:t>Interviewed </a:t>
            </a:r>
            <a:r>
              <a:rPr lang="en-CA" sz="3200" dirty="0"/>
              <a:t>46 youths</a:t>
            </a:r>
          </a:p>
          <a:p>
            <a:endParaRPr lang="en-CA" dirty="0"/>
          </a:p>
        </p:txBody>
      </p:sp>
    </p:spTree>
    <p:extLst>
      <p:ext uri="{BB962C8B-B14F-4D97-AF65-F5344CB8AC3E}">
        <p14:creationId xmlns:p14="http://schemas.microsoft.com/office/powerpoint/2010/main" val="1703235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424936" cy="369332"/>
          </a:xfrm>
          <a:prstGeom prst="rect">
            <a:avLst/>
          </a:prstGeom>
          <a:noFill/>
        </p:spPr>
        <p:txBody>
          <a:bodyPr wrap="square" rtlCol="0">
            <a:spAutoFit/>
          </a:bodyPr>
          <a:lstStyle/>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val="959875096"/>
              </p:ext>
            </p:extLst>
          </p:nvPr>
        </p:nvGraphicFramePr>
        <p:xfrm>
          <a:off x="611560" y="445313"/>
          <a:ext cx="8136904" cy="6184376"/>
        </p:xfrm>
        <a:graphic>
          <a:graphicData uri="http://schemas.openxmlformats.org/drawingml/2006/table">
            <a:tbl>
              <a:tblPr firstRow="1" firstCol="1" bandRow="1">
                <a:tableStyleId>{5C22544A-7EE6-4342-B048-85BDC9FD1C3A}</a:tableStyleId>
              </a:tblPr>
              <a:tblGrid>
                <a:gridCol w="5070951"/>
                <a:gridCol w="3065953"/>
              </a:tblGrid>
              <a:tr h="649208">
                <a:tc gridSpan="2">
                  <a:txBody>
                    <a:bodyPr/>
                    <a:lstStyle/>
                    <a:p>
                      <a:pPr algn="ctr">
                        <a:lnSpc>
                          <a:spcPct val="115000"/>
                        </a:lnSpc>
                        <a:spcAft>
                          <a:spcPts val="0"/>
                        </a:spcAft>
                      </a:pPr>
                      <a:r>
                        <a:rPr lang="en-CA" sz="1600" dirty="0">
                          <a:effectLst/>
                        </a:rPr>
                        <a:t>Comparison of Themes Emerging From Educators’ Stories of Facilitating Youth Environmental Action and Features of PYD Settings</a:t>
                      </a:r>
                      <a:endParaRPr lang="en-CA" sz="1600" dirty="0">
                        <a:effectLst/>
                        <a:latin typeface="Calibri"/>
                        <a:ea typeface="Calibri"/>
                        <a:cs typeface="Times New Roman"/>
                      </a:endParaRPr>
                    </a:p>
                  </a:txBody>
                  <a:tcPr marL="68580" marR="68580" marT="0" marB="0"/>
                </a:tc>
                <a:tc hMerge="1">
                  <a:txBody>
                    <a:bodyPr/>
                    <a:lstStyle/>
                    <a:p>
                      <a:endParaRPr lang="en-CA"/>
                    </a:p>
                  </a:txBody>
                  <a:tcPr/>
                </a:tc>
              </a:tr>
              <a:tr h="820755">
                <a:tc>
                  <a:txBody>
                    <a:bodyPr/>
                    <a:lstStyle/>
                    <a:p>
                      <a:pPr>
                        <a:lnSpc>
                          <a:spcPct val="115000"/>
                        </a:lnSpc>
                        <a:spcAft>
                          <a:spcPts val="0"/>
                        </a:spcAft>
                      </a:pPr>
                      <a:r>
                        <a:rPr lang="en-CA" sz="1600" b="0" dirty="0">
                          <a:effectLst/>
                        </a:rPr>
                        <a:t>Practice themes and related strategies</a:t>
                      </a:r>
                    </a:p>
                    <a:p>
                      <a:pPr marL="457200">
                        <a:lnSpc>
                          <a:spcPct val="115000"/>
                        </a:lnSpc>
                        <a:spcAft>
                          <a:spcPts val="0"/>
                        </a:spcAft>
                      </a:pPr>
                      <a:r>
                        <a:rPr lang="en-CA" sz="1600" b="0" dirty="0">
                          <a:effectLst/>
                        </a:rPr>
                        <a:t> </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a:effectLst/>
                        </a:rPr>
                        <a:t>Features of positive developmental settings (Eccles &amp; Gootman, 2002)</a:t>
                      </a:r>
                      <a:endParaRPr lang="en-CA" sz="1600">
                        <a:effectLst/>
                        <a:latin typeface="Calibri"/>
                        <a:ea typeface="Calibri"/>
                        <a:cs typeface="Times New Roman"/>
                      </a:endParaRPr>
                    </a:p>
                  </a:txBody>
                  <a:tcPr marL="68580" marR="68580" marT="0" marB="0"/>
                </a:tc>
              </a:tr>
              <a:tr h="1100318">
                <a:tc>
                  <a:txBody>
                    <a:bodyPr/>
                    <a:lstStyle/>
                    <a:p>
                      <a:pPr>
                        <a:lnSpc>
                          <a:spcPct val="115000"/>
                        </a:lnSpc>
                        <a:spcAft>
                          <a:spcPts val="0"/>
                        </a:spcAft>
                      </a:pPr>
                      <a:r>
                        <a:rPr lang="en-CA" sz="1600" b="1" dirty="0">
                          <a:effectLst/>
                        </a:rPr>
                        <a:t>Creating safe spaces—Physical </a:t>
                      </a:r>
                      <a:r>
                        <a:rPr lang="en-CA" sz="1600" b="0" dirty="0">
                          <a:effectLst/>
                        </a:rPr>
                        <a:t>safety; calming environment of green space; inclusive, respectful social environments where youth can take risks and express themselves. </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Physical and psychological safety</a:t>
                      </a:r>
                    </a:p>
                    <a:p>
                      <a:pPr marL="457200">
                        <a:lnSpc>
                          <a:spcPct val="115000"/>
                        </a:lnSpc>
                        <a:spcAft>
                          <a:spcPts val="0"/>
                        </a:spcAft>
                      </a:pPr>
                      <a:r>
                        <a:rPr lang="en-CA" sz="1600" dirty="0">
                          <a:effectLst/>
                        </a:rPr>
                        <a:t> </a:t>
                      </a:r>
                      <a:endParaRPr lang="en-CA" sz="1600" dirty="0">
                        <a:effectLst/>
                        <a:latin typeface="Calibri"/>
                        <a:ea typeface="Calibri"/>
                        <a:cs typeface="Times New Roman"/>
                      </a:endParaRPr>
                    </a:p>
                  </a:txBody>
                  <a:tcPr marL="68580" marR="68580" marT="0" marB="0"/>
                </a:tc>
              </a:tr>
              <a:tr h="1379983">
                <a:tc>
                  <a:txBody>
                    <a:bodyPr/>
                    <a:lstStyle/>
                    <a:p>
                      <a:pPr>
                        <a:lnSpc>
                          <a:spcPct val="115000"/>
                        </a:lnSpc>
                        <a:spcAft>
                          <a:spcPts val="0"/>
                        </a:spcAft>
                      </a:pPr>
                      <a:r>
                        <a:rPr lang="en-CA" sz="1600" b="1" dirty="0">
                          <a:effectLst/>
                        </a:rPr>
                        <a:t>Providing structure—Process </a:t>
                      </a:r>
                      <a:r>
                        <a:rPr lang="en-CA" sz="1600" b="0" dirty="0">
                          <a:effectLst/>
                        </a:rPr>
                        <a:t>framework for youth decision-making; guiding youth in decision-making by helping youth consider options, assess feasibility; setting overall goals within which youth decide routes to achieve them. </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Appropriate structure</a:t>
                      </a:r>
                    </a:p>
                    <a:p>
                      <a:pPr marL="457200">
                        <a:lnSpc>
                          <a:spcPct val="115000"/>
                        </a:lnSpc>
                        <a:spcAft>
                          <a:spcPts val="0"/>
                        </a:spcAft>
                      </a:pPr>
                      <a:r>
                        <a:rPr lang="en-CA" sz="1600" dirty="0">
                          <a:effectLst/>
                        </a:rPr>
                        <a:t> </a:t>
                      </a:r>
                      <a:endParaRPr lang="en-CA" sz="1600" dirty="0">
                        <a:effectLst/>
                        <a:latin typeface="Calibri"/>
                        <a:ea typeface="Calibri"/>
                        <a:cs typeface="Times New Roman"/>
                      </a:endParaRPr>
                    </a:p>
                  </a:txBody>
                  <a:tcPr marL="68580" marR="68580" marT="0" marB="0"/>
                </a:tc>
              </a:tr>
              <a:tr h="1939312">
                <a:tc>
                  <a:txBody>
                    <a:bodyPr/>
                    <a:lstStyle/>
                    <a:p>
                      <a:pPr>
                        <a:lnSpc>
                          <a:spcPct val="115000"/>
                        </a:lnSpc>
                        <a:spcAft>
                          <a:spcPts val="0"/>
                        </a:spcAft>
                      </a:pPr>
                      <a:r>
                        <a:rPr lang="en-CA" sz="1600" b="1" dirty="0">
                          <a:effectLst/>
                        </a:rPr>
                        <a:t>Building respectful, trusting relationships—Focusing </a:t>
                      </a:r>
                      <a:r>
                        <a:rPr lang="en-CA" sz="1600" b="0" dirty="0">
                          <a:effectLst/>
                        </a:rPr>
                        <a:t>on youth first, then project activities; sensitivity to what youth are going through in other parts of their lives; mentoring; open communication; keeping confidences; honesty, transparency, authenticity; team building activities; hanging out, recreating, sharing meals, having fun together.</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dirty="0">
                          <a:effectLst/>
                        </a:rPr>
                        <a:t>Supportive relationships</a:t>
                      </a:r>
                    </a:p>
                    <a:p>
                      <a:pPr>
                        <a:lnSpc>
                          <a:spcPct val="115000"/>
                        </a:lnSpc>
                        <a:spcAft>
                          <a:spcPts val="0"/>
                        </a:spcAft>
                      </a:pPr>
                      <a:r>
                        <a:rPr lang="en-CA" sz="1600" dirty="0">
                          <a:effectLst/>
                        </a:rPr>
                        <a:t> </a:t>
                      </a:r>
                      <a:endParaRPr lang="en-CA"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100556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37204686"/>
              </p:ext>
            </p:extLst>
          </p:nvPr>
        </p:nvGraphicFramePr>
        <p:xfrm>
          <a:off x="467544" y="260648"/>
          <a:ext cx="8280920" cy="6453335"/>
        </p:xfrm>
        <a:graphic>
          <a:graphicData uri="http://schemas.openxmlformats.org/drawingml/2006/table">
            <a:tbl>
              <a:tblPr firstRow="1" firstCol="1" bandRow="1">
                <a:tableStyleId>{5C22544A-7EE6-4342-B048-85BDC9FD1C3A}</a:tableStyleId>
              </a:tblPr>
              <a:tblGrid>
                <a:gridCol w="5214967"/>
                <a:gridCol w="3065953"/>
              </a:tblGrid>
              <a:tr h="593171">
                <a:tc gridSpan="2">
                  <a:txBody>
                    <a:bodyPr/>
                    <a:lstStyle/>
                    <a:p>
                      <a:pPr algn="ctr">
                        <a:lnSpc>
                          <a:spcPct val="115000"/>
                        </a:lnSpc>
                        <a:spcAft>
                          <a:spcPts val="0"/>
                        </a:spcAft>
                      </a:pPr>
                      <a:r>
                        <a:rPr lang="en-CA" sz="1600" b="0" dirty="0">
                          <a:effectLst/>
                          <a:latin typeface="+mn-lt"/>
                        </a:rPr>
                        <a:t>Comparison of Themes Emerging From Educators’ Stories of Facilitating Youth Environmental Action and Features of PYD </a:t>
                      </a:r>
                      <a:r>
                        <a:rPr lang="en-CA" sz="1600" b="0" dirty="0" smtClean="0">
                          <a:effectLst/>
                          <a:latin typeface="+mn-lt"/>
                        </a:rPr>
                        <a:t>Settings CONT…</a:t>
                      </a:r>
                      <a:endParaRPr lang="en-CA" sz="1600" b="0" dirty="0">
                        <a:effectLst/>
                        <a:latin typeface="+mn-lt"/>
                        <a:ea typeface="Calibri"/>
                        <a:cs typeface="Times New Roman"/>
                      </a:endParaRPr>
                    </a:p>
                  </a:txBody>
                  <a:tcPr marL="68580" marR="68580" marT="0" marB="0"/>
                </a:tc>
                <a:tc hMerge="1">
                  <a:txBody>
                    <a:bodyPr/>
                    <a:lstStyle/>
                    <a:p>
                      <a:endParaRPr lang="en-CA"/>
                    </a:p>
                  </a:txBody>
                  <a:tcPr/>
                </a:tc>
              </a:tr>
              <a:tr h="751925">
                <a:tc>
                  <a:txBody>
                    <a:bodyPr/>
                    <a:lstStyle/>
                    <a:p>
                      <a:pPr>
                        <a:lnSpc>
                          <a:spcPct val="115000"/>
                        </a:lnSpc>
                        <a:spcAft>
                          <a:spcPts val="0"/>
                        </a:spcAft>
                      </a:pPr>
                      <a:r>
                        <a:rPr lang="en-CA" sz="1400" b="0" dirty="0">
                          <a:effectLst/>
                          <a:latin typeface="+mn-lt"/>
                        </a:rPr>
                        <a:t>Practice themes and related strategies</a:t>
                      </a:r>
                    </a:p>
                    <a:p>
                      <a:pPr marL="457200">
                        <a:lnSpc>
                          <a:spcPct val="115000"/>
                        </a:lnSpc>
                        <a:spcAft>
                          <a:spcPts val="0"/>
                        </a:spcAft>
                      </a:pPr>
                      <a:r>
                        <a:rPr lang="en-CA" sz="1400" b="0" dirty="0">
                          <a:effectLst/>
                          <a:latin typeface="+mn-lt"/>
                        </a:rPr>
                        <a:t> </a:t>
                      </a:r>
                      <a:endParaRPr lang="en-CA" sz="1400" b="0" dirty="0">
                        <a:effectLst/>
                        <a:latin typeface="+mn-lt"/>
                        <a:ea typeface="Calibri"/>
                        <a:cs typeface="Times New Roman"/>
                      </a:endParaRPr>
                    </a:p>
                  </a:txBody>
                  <a:tcPr marL="68580" marR="68580" marT="0" marB="0"/>
                </a:tc>
                <a:tc>
                  <a:txBody>
                    <a:bodyPr/>
                    <a:lstStyle/>
                    <a:p>
                      <a:pPr>
                        <a:lnSpc>
                          <a:spcPct val="115000"/>
                        </a:lnSpc>
                        <a:spcAft>
                          <a:spcPts val="0"/>
                        </a:spcAft>
                      </a:pPr>
                      <a:r>
                        <a:rPr lang="en-CA" sz="1400" b="0" dirty="0">
                          <a:effectLst/>
                          <a:latin typeface="+mn-lt"/>
                        </a:rPr>
                        <a:t>Features of positive developmental settings </a:t>
                      </a:r>
                      <a:endParaRPr lang="en-CA" sz="1400" b="0" dirty="0" smtClean="0">
                        <a:effectLst/>
                        <a:latin typeface="+mn-lt"/>
                      </a:endParaRPr>
                    </a:p>
                    <a:p>
                      <a:pPr>
                        <a:lnSpc>
                          <a:spcPct val="115000"/>
                        </a:lnSpc>
                        <a:spcAft>
                          <a:spcPts val="0"/>
                        </a:spcAft>
                      </a:pPr>
                      <a:r>
                        <a:rPr lang="en-CA" sz="1400" b="0" dirty="0" smtClean="0">
                          <a:effectLst/>
                          <a:latin typeface="+mn-lt"/>
                        </a:rPr>
                        <a:t>(</a:t>
                      </a:r>
                      <a:r>
                        <a:rPr lang="en-CA" sz="1400" b="0" dirty="0" err="1">
                          <a:effectLst/>
                          <a:latin typeface="+mn-lt"/>
                        </a:rPr>
                        <a:t>Eccles</a:t>
                      </a:r>
                      <a:r>
                        <a:rPr lang="en-CA" sz="1400" b="0" dirty="0">
                          <a:effectLst/>
                          <a:latin typeface="+mn-lt"/>
                        </a:rPr>
                        <a:t> &amp; </a:t>
                      </a:r>
                      <a:r>
                        <a:rPr lang="en-CA" sz="1400" b="0" dirty="0" err="1">
                          <a:effectLst/>
                          <a:latin typeface="+mn-lt"/>
                        </a:rPr>
                        <a:t>Gootman</a:t>
                      </a:r>
                      <a:r>
                        <a:rPr lang="en-CA" sz="1400" b="0" dirty="0">
                          <a:effectLst/>
                          <a:latin typeface="+mn-lt"/>
                        </a:rPr>
                        <a:t>, 2002)</a:t>
                      </a:r>
                      <a:endParaRPr lang="en-CA" sz="1400" b="0" dirty="0">
                        <a:effectLst/>
                        <a:latin typeface="+mn-lt"/>
                        <a:ea typeface="Calibri"/>
                        <a:cs typeface="Times New Roman"/>
                      </a:endParaRPr>
                    </a:p>
                  </a:txBody>
                  <a:tcPr marL="68580" marR="68580" marT="0" marB="0"/>
                </a:tc>
              </a:tr>
              <a:tr h="1559549">
                <a:tc>
                  <a:txBody>
                    <a:bodyPr/>
                    <a:lstStyle/>
                    <a:p>
                      <a:r>
                        <a:rPr kumimoji="0" lang="en-CA" sz="1500" b="1" kern="1200" dirty="0" smtClean="0">
                          <a:solidFill>
                            <a:schemeClr val="lt1"/>
                          </a:solidFill>
                          <a:effectLst/>
                          <a:latin typeface="+mn-lt"/>
                          <a:ea typeface="+mn-ea"/>
                          <a:cs typeface="+mn-cs"/>
                        </a:rPr>
                        <a:t>Bridging differences and creating opportunities for all learners to contribute—Involving </a:t>
                      </a:r>
                      <a:r>
                        <a:rPr kumimoji="0" lang="en-CA" sz="1500" b="0" kern="1200" dirty="0" smtClean="0">
                          <a:solidFill>
                            <a:schemeClr val="lt1"/>
                          </a:solidFill>
                          <a:effectLst/>
                          <a:latin typeface="+mn-lt"/>
                          <a:ea typeface="+mn-ea"/>
                          <a:cs typeface="+mn-cs"/>
                        </a:rPr>
                        <a:t>diverse youth and community members who would not usually interact; matching youths’ interests and talents with specific project tasks; encouraging youth to ‘play their strengths.’</a:t>
                      </a:r>
                      <a:endParaRPr lang="en-CA" sz="1500" b="0" dirty="0">
                        <a:effectLst/>
                        <a:latin typeface="+mn-lt"/>
                        <a:ea typeface="Calibri"/>
                        <a:cs typeface="Times New Roman"/>
                      </a:endParaRPr>
                    </a:p>
                  </a:txBody>
                  <a:tcPr marL="68580" marR="68580" marT="0" marB="0"/>
                </a:tc>
                <a:tc>
                  <a:txBody>
                    <a:bodyPr/>
                    <a:lstStyle/>
                    <a:p>
                      <a:pPr>
                        <a:lnSpc>
                          <a:spcPct val="115000"/>
                        </a:lnSpc>
                        <a:spcAft>
                          <a:spcPts val="0"/>
                        </a:spcAft>
                      </a:pPr>
                      <a:r>
                        <a:rPr kumimoji="0" lang="en-CA" sz="1600" b="0" kern="1200" dirty="0" smtClean="0">
                          <a:solidFill>
                            <a:schemeClr val="dk1"/>
                          </a:solidFill>
                          <a:effectLst/>
                          <a:latin typeface="+mn-lt"/>
                          <a:ea typeface="+mn-ea"/>
                          <a:cs typeface="+mn-cs"/>
                        </a:rPr>
                        <a:t>Opportunities to belong</a:t>
                      </a:r>
                      <a:r>
                        <a:rPr lang="en-CA" sz="1600" b="0" dirty="0">
                          <a:effectLst/>
                          <a:latin typeface="+mn-lt"/>
                        </a:rPr>
                        <a:t> </a:t>
                      </a:r>
                      <a:endParaRPr lang="en-CA" sz="1600" b="0" dirty="0">
                        <a:effectLst/>
                        <a:latin typeface="+mn-lt"/>
                        <a:ea typeface="Calibri"/>
                        <a:cs typeface="Times New Roman"/>
                      </a:endParaRPr>
                    </a:p>
                  </a:txBody>
                  <a:tcPr marL="68580" marR="68580" marT="0" marB="0"/>
                </a:tc>
              </a:tr>
              <a:tr h="1776772">
                <a:tc>
                  <a:txBody>
                    <a:bodyPr/>
                    <a:lstStyle/>
                    <a:p>
                      <a:pPr>
                        <a:lnSpc>
                          <a:spcPct val="115000"/>
                        </a:lnSpc>
                        <a:spcAft>
                          <a:spcPts val="0"/>
                        </a:spcAft>
                      </a:pPr>
                      <a:r>
                        <a:rPr kumimoji="0" lang="en-CA" sz="1500" b="1" kern="1200" dirty="0" smtClean="0">
                          <a:solidFill>
                            <a:schemeClr val="tx1"/>
                          </a:solidFill>
                          <a:effectLst/>
                          <a:latin typeface="+mn-lt"/>
                          <a:ea typeface="+mn-ea"/>
                          <a:cs typeface="+mn-cs"/>
                        </a:rPr>
                        <a:t>Setting clear, rigorous expectations—Clarity </a:t>
                      </a:r>
                      <a:r>
                        <a:rPr kumimoji="0" lang="en-CA" sz="1500" b="0" kern="1200" dirty="0" smtClean="0">
                          <a:solidFill>
                            <a:schemeClr val="lt1"/>
                          </a:solidFill>
                          <a:effectLst/>
                          <a:latin typeface="+mn-lt"/>
                          <a:ea typeface="+mn-ea"/>
                          <a:cs typeface="+mn-cs"/>
                        </a:rPr>
                        <a:t>about youth and adult roles; clear behavioral expectations; demanding quality and professionalism in products of youths’ work; physically rigorous activity; individual learning plans; self-evaluation; de-briefing sessions, reflection on individual and group performance.</a:t>
                      </a:r>
                      <a:endParaRPr lang="en-CA" sz="1500" b="0" dirty="0">
                        <a:effectLst/>
                        <a:latin typeface="+mn-lt"/>
                        <a:ea typeface="Calibri"/>
                        <a:cs typeface="Times New Roman"/>
                      </a:endParaRPr>
                    </a:p>
                  </a:txBody>
                  <a:tcPr marL="68580" marR="68580" marT="0" marB="0"/>
                </a:tc>
                <a:tc>
                  <a:txBody>
                    <a:bodyPr/>
                    <a:lstStyle/>
                    <a:p>
                      <a:r>
                        <a:rPr kumimoji="0" lang="en-CA" sz="1600" b="0" kern="1200" dirty="0" smtClean="0">
                          <a:solidFill>
                            <a:schemeClr val="dk1"/>
                          </a:solidFill>
                          <a:effectLst/>
                          <a:latin typeface="+mn-lt"/>
                          <a:ea typeface="+mn-ea"/>
                          <a:cs typeface="+mn-cs"/>
                        </a:rPr>
                        <a:t>Positive social norms</a:t>
                      </a:r>
                    </a:p>
                    <a:p>
                      <a:pPr marL="457200">
                        <a:lnSpc>
                          <a:spcPct val="115000"/>
                        </a:lnSpc>
                        <a:spcAft>
                          <a:spcPts val="0"/>
                        </a:spcAft>
                      </a:pPr>
                      <a:r>
                        <a:rPr lang="en-CA" sz="1600" b="0" dirty="0">
                          <a:effectLst/>
                          <a:latin typeface="+mn-lt"/>
                        </a:rPr>
                        <a:t> </a:t>
                      </a:r>
                      <a:endParaRPr lang="en-CA" sz="1600" b="0" dirty="0">
                        <a:effectLst/>
                        <a:latin typeface="+mn-lt"/>
                        <a:ea typeface="Calibri"/>
                        <a:cs typeface="Times New Roman"/>
                      </a:endParaRPr>
                    </a:p>
                  </a:txBody>
                  <a:tcPr marL="68580" marR="68580" marT="0" marB="0"/>
                </a:tc>
              </a:tr>
              <a:tr h="1771918">
                <a:tc>
                  <a:txBody>
                    <a:bodyPr/>
                    <a:lstStyle/>
                    <a:p>
                      <a:pPr>
                        <a:lnSpc>
                          <a:spcPct val="115000"/>
                        </a:lnSpc>
                        <a:spcAft>
                          <a:spcPts val="0"/>
                        </a:spcAft>
                      </a:pPr>
                      <a:r>
                        <a:rPr lang="en-CA" sz="1500" b="1" dirty="0">
                          <a:effectLst/>
                          <a:latin typeface="+mn-lt"/>
                          <a:ea typeface="Calibri"/>
                          <a:cs typeface="Calibri"/>
                        </a:rPr>
                        <a:t>Providing opportunities for meaningful contribution—Shared </a:t>
                      </a:r>
                      <a:r>
                        <a:rPr lang="en-CA" sz="1500" b="0" dirty="0">
                          <a:effectLst/>
                          <a:latin typeface="+mn-lt"/>
                          <a:ea typeface="Calibri"/>
                          <a:cs typeface="Calibri"/>
                        </a:rPr>
                        <a:t>decision-making; encouraging youth ownership; making a real difference in communities; valuing youth as experts; recognizing accomplishments; providing nested leadership opportunities.	</a:t>
                      </a:r>
                      <a:endParaRPr lang="en-CA" sz="1500" b="0" dirty="0">
                        <a:effectLst/>
                        <a:latin typeface="+mn-lt"/>
                        <a:ea typeface="Calibri"/>
                        <a:cs typeface="Times New Roman"/>
                      </a:endParaRPr>
                    </a:p>
                  </a:txBody>
                  <a:tcPr marL="68580" marR="68580" marT="0" marB="0"/>
                </a:tc>
                <a:tc>
                  <a:txBody>
                    <a:bodyPr/>
                    <a:lstStyle/>
                    <a:p>
                      <a:r>
                        <a:rPr kumimoji="0" lang="en-CA" sz="1600" b="0" kern="1200" dirty="0" smtClean="0">
                          <a:solidFill>
                            <a:schemeClr val="dk1"/>
                          </a:solidFill>
                          <a:effectLst/>
                          <a:latin typeface="+mn-lt"/>
                          <a:ea typeface="+mn-ea"/>
                          <a:cs typeface="+mn-cs"/>
                        </a:rPr>
                        <a:t>Support for efficacy and mattering</a:t>
                      </a:r>
                    </a:p>
                    <a:p>
                      <a:pPr>
                        <a:lnSpc>
                          <a:spcPct val="115000"/>
                        </a:lnSpc>
                        <a:spcAft>
                          <a:spcPts val="0"/>
                        </a:spcAft>
                      </a:pPr>
                      <a:r>
                        <a:rPr lang="en-CA" sz="1600" b="0" dirty="0">
                          <a:effectLst/>
                          <a:latin typeface="+mn-lt"/>
                        </a:rPr>
                        <a:t> </a:t>
                      </a:r>
                      <a:endParaRPr lang="en-CA" sz="1600" b="0" dirty="0">
                        <a:effectLst/>
                        <a:latin typeface="+mn-lt"/>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30613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8862140"/>
              </p:ext>
            </p:extLst>
          </p:nvPr>
        </p:nvGraphicFramePr>
        <p:xfrm>
          <a:off x="539552" y="620688"/>
          <a:ext cx="7920880" cy="5946650"/>
        </p:xfrm>
        <a:graphic>
          <a:graphicData uri="http://schemas.openxmlformats.org/drawingml/2006/table">
            <a:tbl>
              <a:tblPr firstRow="1" firstCol="1" bandRow="1">
                <a:tableStyleId>{5C22544A-7EE6-4342-B048-85BDC9FD1C3A}</a:tableStyleId>
              </a:tblPr>
              <a:tblGrid>
                <a:gridCol w="4936324"/>
                <a:gridCol w="2984556"/>
              </a:tblGrid>
              <a:tr h="1550206">
                <a:tc>
                  <a:txBody>
                    <a:bodyPr/>
                    <a:lstStyle/>
                    <a:p>
                      <a:pPr>
                        <a:lnSpc>
                          <a:spcPct val="115000"/>
                        </a:lnSpc>
                        <a:spcAft>
                          <a:spcPts val="0"/>
                        </a:spcAft>
                      </a:pPr>
                      <a:r>
                        <a:rPr lang="en-CA" sz="1600" b="1" dirty="0">
                          <a:effectLst/>
                        </a:rPr>
                        <a:t>Supporting youth as they encounter new challenges—Responsibility </a:t>
                      </a:r>
                      <a:r>
                        <a:rPr lang="en-CA" sz="1600" b="0" dirty="0">
                          <a:effectLst/>
                        </a:rPr>
                        <a:t>granting; encouragement and guidance in rising to new challenges; formal and informal training; scaffolding; emotional regulation; conflict management.</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b="0">
                          <a:effectLst/>
                        </a:rPr>
                        <a:t>Opportunities for skill building</a:t>
                      </a:r>
                    </a:p>
                    <a:p>
                      <a:pPr>
                        <a:lnSpc>
                          <a:spcPct val="115000"/>
                        </a:lnSpc>
                        <a:spcAft>
                          <a:spcPts val="0"/>
                        </a:spcAft>
                      </a:pPr>
                      <a:r>
                        <a:rPr lang="en-CA" sz="1600" b="0">
                          <a:effectLst/>
                        </a:rPr>
                        <a:t> </a:t>
                      </a:r>
                      <a:endParaRPr lang="en-CA" sz="1600" b="0">
                        <a:effectLst/>
                        <a:latin typeface="Calibri"/>
                        <a:ea typeface="Calibri"/>
                        <a:cs typeface="Times New Roman"/>
                      </a:endParaRPr>
                    </a:p>
                  </a:txBody>
                  <a:tcPr marL="68580" marR="68580" marT="0" marB="0"/>
                </a:tc>
              </a:tr>
              <a:tr h="1944216">
                <a:tc>
                  <a:txBody>
                    <a:bodyPr/>
                    <a:lstStyle/>
                    <a:p>
                      <a:pPr>
                        <a:lnSpc>
                          <a:spcPct val="115000"/>
                        </a:lnSpc>
                        <a:spcAft>
                          <a:spcPts val="0"/>
                        </a:spcAft>
                      </a:pPr>
                      <a:r>
                        <a:rPr lang="en-CA" sz="1600" b="1" dirty="0">
                          <a:effectLst/>
                        </a:rPr>
                        <a:t>Connecting youth with their community</a:t>
                      </a:r>
                      <a:r>
                        <a:rPr lang="en-CA" sz="1600" b="0" dirty="0">
                          <a:effectLst/>
                        </a:rPr>
                        <a:t>—Service learning; drawing on local experts; garnering community support; participation in public forums; media outreach; engaging community through the arts; intergenerational programming. </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b="0">
                          <a:effectLst/>
                        </a:rPr>
                        <a:t>Integration of family, school,</a:t>
                      </a:r>
                    </a:p>
                    <a:p>
                      <a:pPr>
                        <a:lnSpc>
                          <a:spcPct val="115000"/>
                        </a:lnSpc>
                        <a:spcAft>
                          <a:spcPts val="0"/>
                        </a:spcAft>
                      </a:pPr>
                      <a:r>
                        <a:rPr lang="en-CA" sz="1600" b="0">
                          <a:effectLst/>
                        </a:rPr>
                        <a:t>and community efforts</a:t>
                      </a:r>
                    </a:p>
                    <a:p>
                      <a:pPr>
                        <a:lnSpc>
                          <a:spcPct val="115000"/>
                        </a:lnSpc>
                        <a:spcAft>
                          <a:spcPts val="0"/>
                        </a:spcAft>
                      </a:pPr>
                      <a:r>
                        <a:rPr lang="en-CA" sz="1600" b="0">
                          <a:effectLst/>
                        </a:rPr>
                        <a:t> </a:t>
                      </a:r>
                      <a:endParaRPr lang="en-CA" sz="1600" b="0">
                        <a:effectLst/>
                        <a:latin typeface="Calibri"/>
                        <a:ea typeface="Calibri"/>
                        <a:cs typeface="Times New Roman"/>
                      </a:endParaRPr>
                    </a:p>
                  </a:txBody>
                  <a:tcPr marL="68580" marR="68580" marT="0" marB="0"/>
                </a:tc>
              </a:tr>
              <a:tr h="2338226">
                <a:tc>
                  <a:txBody>
                    <a:bodyPr/>
                    <a:lstStyle/>
                    <a:p>
                      <a:pPr>
                        <a:lnSpc>
                          <a:spcPct val="115000"/>
                        </a:lnSpc>
                        <a:spcAft>
                          <a:spcPts val="0"/>
                        </a:spcAft>
                      </a:pPr>
                      <a:r>
                        <a:rPr lang="en-CA" sz="1600" b="1" dirty="0">
                          <a:effectLst/>
                        </a:rPr>
                        <a:t>Expanding horizons through novel experiences—Exposing </a:t>
                      </a:r>
                      <a:r>
                        <a:rPr lang="en-CA" sz="1600" b="0" dirty="0">
                          <a:effectLst/>
                        </a:rPr>
                        <a:t>youth to new experiences and ways of thinking about the world and their relationship to it through field trips, conferences, films, workshops (e.g., identity, diversity, social movements); encouraging reflection through dialogue, journaling. </a:t>
                      </a:r>
                      <a:endParaRPr lang="en-CA" sz="1600" b="0" dirty="0">
                        <a:effectLst/>
                        <a:latin typeface="Calibri"/>
                        <a:ea typeface="Calibri"/>
                        <a:cs typeface="Times New Roman"/>
                      </a:endParaRPr>
                    </a:p>
                  </a:txBody>
                  <a:tcPr marL="68580" marR="68580" marT="0" marB="0"/>
                </a:tc>
                <a:tc>
                  <a:txBody>
                    <a:bodyPr/>
                    <a:lstStyle/>
                    <a:p>
                      <a:pPr>
                        <a:lnSpc>
                          <a:spcPct val="115000"/>
                        </a:lnSpc>
                        <a:spcAft>
                          <a:spcPts val="0"/>
                        </a:spcAft>
                      </a:pPr>
                      <a:r>
                        <a:rPr lang="en-CA" sz="1600" b="0" dirty="0">
                          <a:effectLst/>
                        </a:rPr>
                        <a:t>Support for identity formation</a:t>
                      </a:r>
                    </a:p>
                    <a:p>
                      <a:pPr>
                        <a:lnSpc>
                          <a:spcPct val="115000"/>
                        </a:lnSpc>
                        <a:spcAft>
                          <a:spcPts val="0"/>
                        </a:spcAft>
                      </a:pPr>
                      <a:r>
                        <a:rPr lang="en-CA" sz="1600" b="0" dirty="0">
                          <a:effectLst/>
                        </a:rPr>
                        <a:t>(Lewis-</a:t>
                      </a:r>
                      <a:r>
                        <a:rPr lang="en-CA" sz="1600" b="0" dirty="0" err="1">
                          <a:effectLst/>
                        </a:rPr>
                        <a:t>Charp</a:t>
                      </a:r>
                      <a:r>
                        <a:rPr lang="en-CA" sz="1600" b="0" dirty="0">
                          <a:effectLst/>
                        </a:rPr>
                        <a:t> et al., 2003)</a:t>
                      </a:r>
                    </a:p>
                    <a:p>
                      <a:pPr>
                        <a:lnSpc>
                          <a:spcPct val="115000"/>
                        </a:lnSpc>
                        <a:spcAft>
                          <a:spcPts val="0"/>
                        </a:spcAft>
                      </a:pPr>
                      <a:r>
                        <a:rPr lang="en-CA" sz="1600" b="0" dirty="0">
                          <a:effectLst/>
                        </a:rPr>
                        <a:t> </a:t>
                      </a:r>
                      <a:endParaRPr lang="en-CA" sz="1600" b="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31919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1307</TotalTime>
  <Words>1009</Words>
  <Application>Microsoft Office PowerPoint</Application>
  <PresentationFormat>On-screen Show (4:3)</PresentationFormat>
  <Paragraphs>91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   Environmental Action as Context for Youth Development </vt:lpstr>
      <vt:lpstr>The Study</vt:lpstr>
      <vt:lpstr>Environmental Action?</vt:lpstr>
      <vt:lpstr>Positive Youth Development (PYD)</vt:lpstr>
      <vt:lpstr>The four categories of developmental assets contributing to well-being are: </vt:lpstr>
      <vt:lpstr>Methodology </vt:lpstr>
      <vt:lpstr>PowerPoint Presentation</vt:lpstr>
      <vt:lpstr>PowerPoint Presentation</vt:lpstr>
      <vt:lpstr>PowerPoint Presentation</vt:lpstr>
      <vt:lpstr>Video &amp; Discussion</vt:lpstr>
      <vt:lpstr>Discussion</vt:lpstr>
      <vt:lpstr>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Action as Context for Youth Development</dc:title>
  <dc:creator>Elizabeth</dc:creator>
  <cp:lastModifiedBy>Elizabeth</cp:lastModifiedBy>
  <cp:revision>9</cp:revision>
  <dcterms:created xsi:type="dcterms:W3CDTF">2012-10-31T23:41:48Z</dcterms:created>
  <dcterms:modified xsi:type="dcterms:W3CDTF">2012-11-01T21:28:56Z</dcterms:modified>
</cp:coreProperties>
</file>